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5"/>
  </p:notesMasterIdLst>
  <p:sldIdLst>
    <p:sldId id="256" r:id="rId2"/>
    <p:sldId id="308" r:id="rId3"/>
    <p:sldId id="360" r:id="rId4"/>
    <p:sldId id="402" r:id="rId5"/>
    <p:sldId id="286" r:id="rId6"/>
    <p:sldId id="309" r:id="rId7"/>
    <p:sldId id="322" r:id="rId8"/>
    <p:sldId id="325" r:id="rId9"/>
    <p:sldId id="324" r:id="rId10"/>
    <p:sldId id="323" r:id="rId11"/>
    <p:sldId id="327" r:id="rId12"/>
    <p:sldId id="326" r:id="rId13"/>
    <p:sldId id="330" r:id="rId14"/>
    <p:sldId id="321" r:id="rId15"/>
    <p:sldId id="333" r:id="rId16"/>
    <p:sldId id="334" r:id="rId17"/>
    <p:sldId id="344" r:id="rId18"/>
    <p:sldId id="343" r:id="rId19"/>
    <p:sldId id="342" r:id="rId20"/>
    <p:sldId id="335" r:id="rId21"/>
    <p:sldId id="313" r:id="rId22"/>
    <p:sldId id="315" r:id="rId23"/>
    <p:sldId id="314" r:id="rId24"/>
    <p:sldId id="316" r:id="rId25"/>
    <p:sldId id="357" r:id="rId26"/>
    <p:sldId id="361" r:id="rId27"/>
    <p:sldId id="351" r:id="rId28"/>
    <p:sldId id="349" r:id="rId29"/>
    <p:sldId id="350" r:id="rId30"/>
    <p:sldId id="355" r:id="rId31"/>
    <p:sldId id="354" r:id="rId32"/>
    <p:sldId id="353" r:id="rId33"/>
    <p:sldId id="288" r:id="rId34"/>
    <p:sldId id="289" r:id="rId35"/>
    <p:sldId id="290" r:id="rId36"/>
    <p:sldId id="291" r:id="rId37"/>
    <p:sldId id="294" r:id="rId38"/>
    <p:sldId id="293" r:id="rId39"/>
    <p:sldId id="296" r:id="rId40"/>
    <p:sldId id="297" r:id="rId41"/>
    <p:sldId id="299" r:id="rId42"/>
    <p:sldId id="300" r:id="rId43"/>
    <p:sldId id="303" r:id="rId44"/>
    <p:sldId id="304" r:id="rId45"/>
    <p:sldId id="301" r:id="rId46"/>
    <p:sldId id="302" r:id="rId47"/>
    <p:sldId id="305" r:id="rId48"/>
    <p:sldId id="306" r:id="rId49"/>
    <p:sldId id="307" r:id="rId50"/>
    <p:sldId id="258" r:id="rId51"/>
    <p:sldId id="364" r:id="rId52"/>
    <p:sldId id="365" r:id="rId53"/>
    <p:sldId id="366" r:id="rId54"/>
    <p:sldId id="367" r:id="rId55"/>
    <p:sldId id="363" r:id="rId56"/>
    <p:sldId id="401" r:id="rId57"/>
    <p:sldId id="403" r:id="rId58"/>
    <p:sldId id="410" r:id="rId59"/>
    <p:sldId id="409" r:id="rId60"/>
    <p:sldId id="369" r:id="rId61"/>
    <p:sldId id="370" r:id="rId62"/>
    <p:sldId id="372" r:id="rId63"/>
    <p:sldId id="371" r:id="rId64"/>
    <p:sldId id="381" r:id="rId65"/>
    <p:sldId id="382" r:id="rId66"/>
    <p:sldId id="383" r:id="rId67"/>
    <p:sldId id="384" r:id="rId68"/>
    <p:sldId id="385" r:id="rId69"/>
    <p:sldId id="386" r:id="rId70"/>
    <p:sldId id="387" r:id="rId71"/>
    <p:sldId id="388" r:id="rId72"/>
    <p:sldId id="389" r:id="rId73"/>
    <p:sldId id="390" r:id="rId74"/>
    <p:sldId id="391" r:id="rId75"/>
    <p:sldId id="392" r:id="rId76"/>
    <p:sldId id="393" r:id="rId77"/>
    <p:sldId id="394" r:id="rId78"/>
    <p:sldId id="395" r:id="rId79"/>
    <p:sldId id="396" r:id="rId80"/>
    <p:sldId id="397" r:id="rId81"/>
    <p:sldId id="398" r:id="rId82"/>
    <p:sldId id="399" r:id="rId83"/>
    <p:sldId id="400" r:id="rId84"/>
    <p:sldId id="380" r:id="rId85"/>
    <p:sldId id="378" r:id="rId86"/>
    <p:sldId id="377" r:id="rId87"/>
    <p:sldId id="417" r:id="rId88"/>
    <p:sldId id="260" r:id="rId89"/>
    <p:sldId id="375" r:id="rId90"/>
    <p:sldId id="374" r:id="rId91"/>
    <p:sldId id="261" r:id="rId92"/>
    <p:sldId id="262" r:id="rId93"/>
    <p:sldId id="379" r:id="rId94"/>
    <p:sldId id="368" r:id="rId95"/>
    <p:sldId id="266" r:id="rId96"/>
    <p:sldId id="267" r:id="rId97"/>
    <p:sldId id="411" r:id="rId98"/>
    <p:sldId id="268" r:id="rId99"/>
    <p:sldId id="269" r:id="rId100"/>
    <p:sldId id="270" r:id="rId101"/>
    <p:sldId id="271" r:id="rId102"/>
    <p:sldId id="272" r:id="rId103"/>
    <p:sldId id="273" r:id="rId104"/>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3" autoAdjust="0"/>
    <p:restoredTop sz="94643" autoAdjust="0"/>
  </p:normalViewPr>
  <p:slideViewPr>
    <p:cSldViewPr>
      <p:cViewPr varScale="1">
        <p:scale>
          <a:sx n="70" d="100"/>
          <a:sy n="70" d="100"/>
        </p:scale>
        <p:origin x="-1494" y="-90"/>
      </p:cViewPr>
      <p:guideLst>
        <p:guide orient="horz" pos="2160"/>
        <p:guide pos="2880"/>
      </p:guideLst>
    </p:cSldViewPr>
  </p:slideViewPr>
  <p:outlineViewPr>
    <p:cViewPr>
      <p:scale>
        <a:sx n="33" d="100"/>
        <a:sy n="33" d="100"/>
      </p:scale>
      <p:origin x="0" y="701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79AA71-AAA3-4393-9C3E-2BF570A02D0C}" type="datetimeFigureOut">
              <a:rPr lang="en-US" smtClean="0"/>
              <a:pPr/>
              <a:t>9/23/2015</a:t>
            </a:fld>
            <a:endParaRPr lang="en-US"/>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39552B-7D04-4857-BD6A-B215DE06ABC6}" type="slidenum">
              <a:rPr lang="en-US" smtClean="0"/>
              <a:pPr/>
              <a:t>‹nr.›</a:t>
            </a:fld>
            <a:endParaRPr lang="en-US"/>
          </a:p>
        </p:txBody>
      </p:sp>
    </p:spTree>
    <p:extLst>
      <p:ext uri="{BB962C8B-B14F-4D97-AF65-F5344CB8AC3E}">
        <p14:creationId xmlns:p14="http://schemas.microsoft.com/office/powerpoint/2010/main" val="232787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US"/>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en-US"/>
          </a:p>
        </p:txBody>
      </p:sp>
      <p:sp>
        <p:nvSpPr>
          <p:cNvPr id="4" name="Tijdelijke aanduiding voor datum 3"/>
          <p:cNvSpPr>
            <a:spLocks noGrp="1"/>
          </p:cNvSpPr>
          <p:nvPr>
            <p:ph type="dt" sz="half" idx="10"/>
          </p:nvPr>
        </p:nvSpPr>
        <p:spPr/>
        <p:txBody>
          <a:bodyPr/>
          <a:lstStyle/>
          <a:p>
            <a:fld id="{916DE58C-C7DC-4FD1-8FEF-F0AC8F58991F}" type="datetime1">
              <a:rPr lang="en-US" smtClean="0"/>
              <a:pPr/>
              <a:t>9/23/2015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2F312327-2F43-4816-9D86-B92A48589183}" type="datetime1">
              <a:rPr lang="en-US" smtClean="0"/>
              <a:pPr/>
              <a:t>9/23/2015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4F0FB206-1BA5-425A-8C59-30F615503468}" type="datetime1">
              <a:rPr lang="en-US" smtClean="0"/>
              <a:pPr/>
              <a:t>9/23/2015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CEF445E4-AD10-44DD-AC77-7BE8BC767E1C}" type="datetime1">
              <a:rPr lang="en-US" smtClean="0"/>
              <a:pPr/>
              <a:t>9/23/2015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5DEC0B5-C572-4CF2-BC7B-28D6931C9342}" type="datetime1">
              <a:rPr lang="en-US" smtClean="0"/>
              <a:pPr/>
              <a:t>9/23/2015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4"/>
          <p:cNvSpPr>
            <a:spLocks noGrp="1"/>
          </p:cNvSpPr>
          <p:nvPr>
            <p:ph type="dt" sz="half" idx="10"/>
          </p:nvPr>
        </p:nvSpPr>
        <p:spPr/>
        <p:txBody>
          <a:bodyPr/>
          <a:lstStyle/>
          <a:p>
            <a:fld id="{8A6C5188-0CFB-493B-B5A1-1E00E502AE47}" type="datetime1">
              <a:rPr lang="en-US" smtClean="0"/>
              <a:pPr/>
              <a:t>9/23/2015</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Tijdelijke aanduiding voor datum 6"/>
          <p:cNvSpPr>
            <a:spLocks noGrp="1"/>
          </p:cNvSpPr>
          <p:nvPr>
            <p:ph type="dt" sz="half" idx="10"/>
          </p:nvPr>
        </p:nvSpPr>
        <p:spPr/>
        <p:txBody>
          <a:bodyPr/>
          <a:lstStyle/>
          <a:p>
            <a:fld id="{D5003C8A-6935-4C80-A1E0-F74B60EE637B}" type="datetime1">
              <a:rPr lang="en-US" smtClean="0"/>
              <a:pPr/>
              <a:t>9/23/2015</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atum 2"/>
          <p:cNvSpPr>
            <a:spLocks noGrp="1"/>
          </p:cNvSpPr>
          <p:nvPr>
            <p:ph type="dt" sz="half" idx="10"/>
          </p:nvPr>
        </p:nvSpPr>
        <p:spPr/>
        <p:txBody>
          <a:bodyPr/>
          <a:lstStyle/>
          <a:p>
            <a:fld id="{2421B6F8-A2E8-4A07-92CE-C5DCD26D03C1}" type="datetime1">
              <a:rPr lang="en-US" smtClean="0"/>
              <a:pPr/>
              <a:t>9/23/2015</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5D38691-840B-4580-87F1-FFE19C55657B}" type="datetime1">
              <a:rPr lang="en-US" smtClean="0"/>
              <a:pPr/>
              <a:t>9/23/2015</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944E9A9-D829-4607-9B37-E2C286981D05}" type="datetime1">
              <a:rPr lang="en-US" smtClean="0"/>
              <a:pPr/>
              <a:t>9/23/2015</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D8A99F57-C39B-43CF-AC8B-6DEB40C408BB}" type="datetime1">
              <a:rPr lang="en-US" smtClean="0"/>
              <a:pPr/>
              <a:t>9/23/2015</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07877BB-7613-42C2-8ED5-B1012AEBCF7F}"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CB411-1E66-42B5-8353-6A316F3EE79B}" type="datetime1">
              <a:rPr lang="en-US" smtClean="0"/>
              <a:pPr/>
              <a:t>9/23/2015</a:t>
            </a:fld>
            <a:endParaRPr lang="en-US"/>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877BB-7613-42C2-8ED5-B1012AEBCF7F}"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3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3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google.be/imgres?imgurl=http://www.marinesurveyors.co.za/wp-content/uploads/2012/04/cargo-damage-18.jpg&amp;imgrefurl=http://www.marinesurveyors.co.za/services&amp;docid=DZZNZEoN0MfbOM&amp;tbnid=4cmanN1RVZ3ymM:&amp;w=1600&amp;h=1200&amp;ei=Drf2VcLaGML6aOSbsvgF&amp;ved=0CAIQxiAwAGoVChMIwpnelb32xwIVQj0aCh3kjQxf&amp;iact=c&amp;ictx=1" TargetMode="Externa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7.emf"/><Relationship Id="rId4" Type="http://schemas.openxmlformats.org/officeDocument/2006/relationships/package" Target="../embeddings/Microsoft_Excel_Worksheet1.xlsx"/></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8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2.emf"/><Relationship Id="rId4" Type="http://schemas.openxmlformats.org/officeDocument/2006/relationships/package" Target="../embeddings/Microsoft_PowerPoint_Presentation2.pptx"/></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b="1" dirty="0" smtClean="0">
                <a:solidFill>
                  <a:schemeClr val="accent5">
                    <a:lumMod val="50000"/>
                  </a:schemeClr>
                </a:solidFill>
              </a:rPr>
              <a:t>Ports and Maritime Organization </a:t>
            </a:r>
            <a:endParaRPr lang="en-US" b="1" dirty="0">
              <a:solidFill>
                <a:schemeClr val="accent5">
                  <a:lumMod val="50000"/>
                </a:schemeClr>
              </a:solidFill>
            </a:endParaRPr>
          </a:p>
        </p:txBody>
      </p:sp>
      <p:sp>
        <p:nvSpPr>
          <p:cNvPr id="3" name="Ondertitel 2"/>
          <p:cNvSpPr>
            <a:spLocks noGrp="1"/>
          </p:cNvSpPr>
          <p:nvPr>
            <p:ph type="subTitle" idx="1"/>
          </p:nvPr>
        </p:nvSpPr>
        <p:spPr/>
        <p:txBody>
          <a:bodyPr/>
          <a:lstStyle/>
          <a:p>
            <a:r>
              <a:rPr lang="en-US" b="1" dirty="0" smtClean="0">
                <a:solidFill>
                  <a:schemeClr val="accent5">
                    <a:lumMod val="50000"/>
                  </a:schemeClr>
                </a:solidFill>
              </a:rPr>
              <a:t>Project Iran </a:t>
            </a:r>
          </a:p>
          <a:p>
            <a:r>
              <a:rPr lang="en-US" b="1" dirty="0" smtClean="0">
                <a:solidFill>
                  <a:schemeClr val="accent5">
                    <a:lumMod val="50000"/>
                  </a:schemeClr>
                </a:solidFill>
              </a:rPr>
              <a:t>27-28-29-30 September 2015</a:t>
            </a:r>
            <a:endParaRPr lang="en-US" b="1" dirty="0">
              <a:solidFill>
                <a:schemeClr val="accent5">
                  <a:lumMod val="50000"/>
                </a:schemeClr>
              </a:solidFill>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332656"/>
            <a:ext cx="8712968" cy="5793507"/>
          </a:xfrm>
        </p:spPr>
        <p:txBody>
          <a:bodyPr>
            <a:normAutofit/>
          </a:bodyPr>
          <a:lstStyle/>
          <a:p>
            <a:pPr>
              <a:buNone/>
            </a:pPr>
            <a:endParaRPr lang="en-US" sz="1100" dirty="0" smtClean="0"/>
          </a:p>
          <a:p>
            <a:pPr>
              <a:buNone/>
            </a:pPr>
            <a:r>
              <a:rPr lang="en-US" sz="1200" u="sng" dirty="0" smtClean="0">
                <a:solidFill>
                  <a:srgbClr val="002060"/>
                </a:solidFill>
                <a:latin typeface="Arial Black" pitchFamily="34" charset="0"/>
              </a:rPr>
              <a:t>4. Landside Traffic System</a:t>
            </a:r>
          </a:p>
          <a:p>
            <a:pPr>
              <a:buNone/>
            </a:pPr>
            <a:r>
              <a:rPr lang="en-US" sz="1200" dirty="0" smtClean="0">
                <a:latin typeface="Arial Black" pitchFamily="34" charset="0"/>
              </a:rPr>
              <a:t>Landside traffic system enables trucks to bring and collect containers at container exchange points.</a:t>
            </a:r>
          </a:p>
          <a:p>
            <a:pPr>
              <a:buNone/>
            </a:pPr>
            <a:r>
              <a:rPr lang="en-US" sz="1200" dirty="0" smtClean="0">
                <a:latin typeface="Arial Black" pitchFamily="34" charset="0"/>
              </a:rPr>
              <a:t>The trucks enter the landside area through the truck gate where administrative activities such as</a:t>
            </a:r>
          </a:p>
          <a:p>
            <a:pPr>
              <a:buNone/>
            </a:pPr>
            <a:r>
              <a:rPr lang="en-US" sz="1200" dirty="0" smtClean="0">
                <a:latin typeface="Arial Black" pitchFamily="34" charset="0"/>
              </a:rPr>
              <a:t>inspection and recording the physical condition of containers are carried out. </a:t>
            </a:r>
          </a:p>
          <a:p>
            <a:pPr>
              <a:buNone/>
            </a:pPr>
            <a:r>
              <a:rPr lang="en-US" sz="1200" dirty="0" smtClean="0">
                <a:latin typeface="Arial Black" pitchFamily="34" charset="0"/>
              </a:rPr>
              <a:t>The trucks then precede to the exchange points before exiting terminal. </a:t>
            </a:r>
          </a:p>
          <a:p>
            <a:pPr>
              <a:buNone/>
            </a:pPr>
            <a:r>
              <a:rPr lang="en-US" sz="1200" dirty="0" smtClean="0">
                <a:latin typeface="Arial Black" pitchFamily="34" charset="0"/>
              </a:rPr>
              <a:t>Note to avoid grid lock inside and on public roads outside the terminal, sufficient queuing space has </a:t>
            </a:r>
          </a:p>
          <a:p>
            <a:pPr>
              <a:buNone/>
            </a:pPr>
            <a:r>
              <a:rPr lang="en-US" sz="1200" dirty="0" smtClean="0">
                <a:latin typeface="Arial Black" pitchFamily="34" charset="0"/>
              </a:rPr>
              <a:t>to be included in the planning of the truck gate.</a:t>
            </a:r>
          </a:p>
          <a:p>
            <a:pPr>
              <a:buNone/>
            </a:pPr>
            <a:r>
              <a:rPr lang="en-US" sz="1200" u="sng" dirty="0" smtClean="0">
                <a:latin typeface="Arial Black" pitchFamily="34" charset="0"/>
              </a:rPr>
              <a:t>5. Buildings</a:t>
            </a:r>
          </a:p>
          <a:p>
            <a:pPr>
              <a:buNone/>
            </a:pPr>
            <a:r>
              <a:rPr lang="en-US" sz="1200" dirty="0" smtClean="0">
                <a:latin typeface="Arial Black" pitchFamily="34" charset="0"/>
              </a:rPr>
              <a:t>Numbers of buildings are provided in a terminal for repair and maintenance of the equipment.</a:t>
            </a:r>
          </a:p>
          <a:p>
            <a:pPr>
              <a:buNone/>
            </a:pPr>
            <a:r>
              <a:rPr lang="en-US" sz="1200" dirty="0" smtClean="0">
                <a:latin typeface="Arial Black" pitchFamily="34" charset="0"/>
              </a:rPr>
              <a:t>Although, most of the maintenance activities are carried out outside the terminals, workshops on the</a:t>
            </a:r>
          </a:p>
          <a:p>
            <a:pPr>
              <a:buNone/>
            </a:pPr>
            <a:r>
              <a:rPr lang="en-US" sz="1200" dirty="0" smtClean="0">
                <a:latin typeface="Arial Black" pitchFamily="34" charset="0"/>
              </a:rPr>
              <a:t>terminals are unavoidable, since most of the equipment that operates in a terminal is too large to be</a:t>
            </a:r>
          </a:p>
          <a:p>
            <a:pPr>
              <a:buNone/>
            </a:pPr>
            <a:r>
              <a:rPr lang="en-US" sz="1200" dirty="0" smtClean="0">
                <a:latin typeface="Arial Black" pitchFamily="34" charset="0"/>
              </a:rPr>
              <a:t>moved to external workshops. </a:t>
            </a:r>
          </a:p>
          <a:p>
            <a:pPr>
              <a:buNone/>
            </a:pPr>
            <a:r>
              <a:rPr lang="en-US" sz="1200" dirty="0" smtClean="0">
                <a:latin typeface="Arial Black" pitchFamily="34" charset="0"/>
              </a:rPr>
              <a:t>In addition, every terminal needs office buildings for management, staff facilities and supporting the </a:t>
            </a:r>
          </a:p>
          <a:p>
            <a:pPr>
              <a:buNone/>
            </a:pPr>
            <a:r>
              <a:rPr lang="en-US" sz="1200" dirty="0" smtClean="0">
                <a:latin typeface="Arial Black" pitchFamily="34" charset="0"/>
              </a:rPr>
              <a:t>total number of functions.</a:t>
            </a:r>
          </a:p>
          <a:p>
            <a:pPr>
              <a:buNone/>
            </a:pPr>
            <a:r>
              <a:rPr lang="en-US" sz="1200" b="1" u="sng" dirty="0" smtClean="0">
                <a:latin typeface="Arial Black" pitchFamily="34" charset="0"/>
              </a:rPr>
              <a:t>6. Other</a:t>
            </a:r>
          </a:p>
          <a:p>
            <a:pPr>
              <a:buNone/>
            </a:pPr>
            <a:r>
              <a:rPr lang="en-US" sz="1200" dirty="0" smtClean="0">
                <a:latin typeface="Arial Black" pitchFamily="34" charset="0"/>
              </a:rPr>
              <a:t>In addition to essential elements described above, a number of other elements do exist at a terminal</a:t>
            </a:r>
          </a:p>
          <a:p>
            <a:pPr>
              <a:buNone/>
            </a:pPr>
            <a:r>
              <a:rPr lang="en-US" sz="1200" dirty="0" smtClean="0">
                <a:latin typeface="Arial Black" pitchFamily="34" charset="0"/>
              </a:rPr>
              <a:t>As illustrated below on the next page.</a:t>
            </a:r>
          </a:p>
          <a:p>
            <a:pPr>
              <a:buNone/>
            </a:pPr>
            <a:r>
              <a:rPr lang="en-US" sz="1200" dirty="0" smtClean="0">
                <a:latin typeface="Arial Black" pitchFamily="34" charset="0"/>
              </a:rPr>
              <a:t>		Rail Terminal</a:t>
            </a:r>
          </a:p>
          <a:p>
            <a:pPr>
              <a:buNone/>
            </a:pPr>
            <a:r>
              <a:rPr lang="en-US" sz="1200" dirty="0" smtClean="0">
                <a:latin typeface="Arial Black" pitchFamily="34" charset="0"/>
              </a:rPr>
              <a:t> 		Barge Terminal</a:t>
            </a:r>
          </a:p>
          <a:p>
            <a:pPr>
              <a:buNone/>
            </a:pPr>
            <a:r>
              <a:rPr lang="en-US" sz="1200" dirty="0" smtClean="0">
                <a:latin typeface="Arial Black" pitchFamily="34" charset="0"/>
              </a:rPr>
              <a:t>		Empty Container Depot</a:t>
            </a:r>
          </a:p>
          <a:p>
            <a:pPr>
              <a:buNone/>
            </a:pPr>
            <a:r>
              <a:rPr lang="en-US" sz="1200" dirty="0" smtClean="0">
                <a:latin typeface="Arial Black" pitchFamily="34" charset="0"/>
              </a:rPr>
              <a:t>		Container Repair and Cleaning Facilities</a:t>
            </a:r>
          </a:p>
          <a:p>
            <a:pPr>
              <a:buNone/>
            </a:pPr>
            <a:r>
              <a:rPr lang="en-US" sz="1200" dirty="0" smtClean="0">
                <a:latin typeface="Arial Black" pitchFamily="34" charset="0"/>
              </a:rPr>
              <a:t>		Container repair facility</a:t>
            </a:r>
          </a:p>
          <a:p>
            <a:pPr>
              <a:buNone/>
            </a:pPr>
            <a:r>
              <a:rPr lang="en-US" sz="1200" dirty="0" smtClean="0">
                <a:latin typeface="Arial Black" pitchFamily="34" charset="0"/>
              </a:rPr>
              <a:t>		Customs </a:t>
            </a:r>
          </a:p>
          <a:p>
            <a:pPr>
              <a:buNone/>
            </a:pPr>
            <a:r>
              <a:rPr lang="en-US" sz="1200" dirty="0" smtClean="0">
                <a:latin typeface="Arial Black" pitchFamily="34" charset="0"/>
              </a:rPr>
              <a:t>		CFS warehouse </a:t>
            </a:r>
          </a:p>
          <a:p>
            <a:pPr>
              <a:buNone/>
            </a:pPr>
            <a:endParaRPr lang="en-US" sz="1200" dirty="0" smtClean="0">
              <a:latin typeface="Arial Black" pitchFamily="34" charset="0"/>
            </a:endParaRPr>
          </a:p>
          <a:p>
            <a:pPr>
              <a:buNone/>
            </a:pPr>
            <a:endParaRPr lang="en-US" sz="1200"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10</a:t>
            </a:fld>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755576" y="980728"/>
            <a:ext cx="7920880" cy="4658072"/>
          </a:xfrm>
        </p:spPr>
        <p:txBody>
          <a:bodyPr>
            <a:normAutofit/>
          </a:bodyPr>
          <a:lstStyle/>
          <a:p>
            <a:pPr algn="l"/>
            <a:r>
              <a:rPr lang="en-US" sz="1400" u="sng" dirty="0">
                <a:solidFill>
                  <a:schemeClr val="tx1"/>
                </a:solidFill>
                <a:latin typeface="Arial Black" pitchFamily="34" charset="0"/>
              </a:rPr>
              <a:t>Leasing &amp; </a:t>
            </a:r>
            <a:r>
              <a:rPr lang="en-US" sz="1400" u="sng" dirty="0" smtClean="0">
                <a:solidFill>
                  <a:schemeClr val="tx1"/>
                </a:solidFill>
                <a:latin typeface="Arial Black" pitchFamily="34" charset="0"/>
              </a:rPr>
              <a:t>Trading IT based </a:t>
            </a:r>
          </a:p>
          <a:p>
            <a:pPr algn="l">
              <a:buFont typeface="Wingdings" pitchFamily="2" charset="2"/>
              <a:buChar char="§"/>
            </a:pPr>
            <a:r>
              <a:rPr lang="en-US" sz="1200" dirty="0" smtClean="0">
                <a:solidFill>
                  <a:schemeClr val="tx1"/>
                </a:solidFill>
                <a:latin typeface="Arial Black" pitchFamily="34" charset="0"/>
              </a:rPr>
              <a:t>Keep </a:t>
            </a:r>
            <a:r>
              <a:rPr lang="en-US" sz="1200" dirty="0">
                <a:solidFill>
                  <a:schemeClr val="tx1"/>
                </a:solidFill>
                <a:latin typeface="Arial Black" pitchFamily="34" charset="0"/>
              </a:rPr>
              <a:t>track of all </a:t>
            </a:r>
            <a:r>
              <a:rPr lang="en-US" sz="1200" dirty="0" smtClean="0">
                <a:solidFill>
                  <a:schemeClr val="tx1"/>
                </a:solidFill>
                <a:latin typeface="Arial Black" pitchFamily="34" charset="0"/>
              </a:rPr>
              <a:t>activities</a:t>
            </a:r>
          </a:p>
          <a:p>
            <a:pPr algn="l">
              <a:buFont typeface="Wingdings" pitchFamily="2" charset="2"/>
              <a:buChar char="§"/>
            </a:pPr>
            <a:r>
              <a:rPr lang="en-US" sz="1200" dirty="0" smtClean="0">
                <a:solidFill>
                  <a:schemeClr val="tx1"/>
                </a:solidFill>
                <a:latin typeface="Arial Black" pitchFamily="34" charset="0"/>
              </a:rPr>
              <a:t>Trade </a:t>
            </a:r>
            <a:r>
              <a:rPr lang="en-US" sz="1200" dirty="0">
                <a:solidFill>
                  <a:schemeClr val="tx1"/>
                </a:solidFill>
                <a:latin typeface="Arial Black" pitchFamily="34" charset="0"/>
              </a:rPr>
              <a:t>your equipment by rental, leasing or selling arranging </a:t>
            </a:r>
            <a:r>
              <a:rPr lang="en-US" sz="1200" dirty="0" smtClean="0">
                <a:solidFill>
                  <a:schemeClr val="tx1"/>
                </a:solidFill>
                <a:latin typeface="Arial Black" pitchFamily="34" charset="0"/>
              </a:rPr>
              <a:t>everything </a:t>
            </a:r>
            <a:r>
              <a:rPr lang="en-US" sz="1200" dirty="0">
                <a:solidFill>
                  <a:schemeClr val="tx1"/>
                </a:solidFill>
                <a:latin typeface="Arial Black" pitchFamily="34" charset="0"/>
              </a:rPr>
              <a:t>within your </a:t>
            </a:r>
            <a:r>
              <a:rPr lang="en-US" sz="1200" dirty="0" smtClean="0">
                <a:solidFill>
                  <a:schemeClr val="tx1"/>
                </a:solidFill>
                <a:latin typeface="Arial Black" pitchFamily="34" charset="0"/>
              </a:rPr>
              <a:t>Depot</a:t>
            </a:r>
          </a:p>
          <a:p>
            <a:pPr algn="l"/>
            <a:r>
              <a:rPr lang="en-US" sz="1200" dirty="0" smtClean="0">
                <a:solidFill>
                  <a:schemeClr val="tx1"/>
                </a:solidFill>
                <a:latin typeface="Arial Black" pitchFamily="34" charset="0"/>
              </a:rPr>
              <a:t>  Software </a:t>
            </a:r>
            <a:r>
              <a:rPr lang="en-US" sz="1200" dirty="0">
                <a:solidFill>
                  <a:schemeClr val="tx1"/>
                </a:solidFill>
                <a:latin typeface="Arial Black" pitchFamily="34" charset="0"/>
              </a:rPr>
              <a:t>Solution. </a:t>
            </a:r>
            <a:r>
              <a:rPr lang="en-US" sz="1200" dirty="0" smtClean="0">
                <a:solidFill>
                  <a:schemeClr val="tx1"/>
                </a:solidFill>
                <a:latin typeface="Arial Black" pitchFamily="34" charset="0"/>
              </a:rPr>
              <a:t>Keeping track of your stock, orders and complete history.</a:t>
            </a:r>
          </a:p>
          <a:p>
            <a:pPr algn="l">
              <a:buFont typeface="Wingdings" pitchFamily="2" charset="2"/>
              <a:buChar char="§"/>
            </a:pPr>
            <a:r>
              <a:rPr lang="en-US" sz="1200" dirty="0" smtClean="0">
                <a:solidFill>
                  <a:schemeClr val="tx1"/>
                </a:solidFill>
                <a:latin typeface="Arial Black" pitchFamily="34" charset="0"/>
              </a:rPr>
              <a:t>Leasing &amp; Trading module features</a:t>
            </a:r>
          </a:p>
          <a:p>
            <a:pPr lvl="0" algn="l">
              <a:buFont typeface="Wingdings" pitchFamily="2" charset="2"/>
              <a:buChar char="§"/>
            </a:pPr>
            <a:r>
              <a:rPr lang="en-US" sz="1200" dirty="0" smtClean="0">
                <a:solidFill>
                  <a:schemeClr val="tx1"/>
                </a:solidFill>
                <a:latin typeface="Arial Black" pitchFamily="34" charset="0"/>
              </a:rPr>
              <a:t>Purchase, sales orders &amp; quotes</a:t>
            </a:r>
          </a:p>
          <a:p>
            <a:pPr lvl="0" algn="l">
              <a:buFont typeface="Wingdings" pitchFamily="2" charset="2"/>
              <a:buChar char="§"/>
            </a:pPr>
            <a:r>
              <a:rPr lang="en-US" sz="1200" dirty="0" smtClean="0">
                <a:solidFill>
                  <a:schemeClr val="tx1"/>
                </a:solidFill>
                <a:latin typeface="Arial Black" pitchFamily="34" charset="0"/>
              </a:rPr>
              <a:t>Fleet management (periodic checks &amp; signals for equipment or drivers)</a:t>
            </a:r>
          </a:p>
          <a:p>
            <a:pPr lvl="0" algn="l">
              <a:buFont typeface="Wingdings" pitchFamily="2" charset="2"/>
              <a:buChar char="§"/>
            </a:pPr>
            <a:r>
              <a:rPr lang="en-US" sz="1200" dirty="0" smtClean="0">
                <a:solidFill>
                  <a:schemeClr val="tx1"/>
                </a:solidFill>
                <a:latin typeface="Arial Black" pitchFamily="34" charset="0"/>
              </a:rPr>
              <a:t>Manage owned equipment (Containers, chassis, trailers, trucks, etc.)</a:t>
            </a:r>
          </a:p>
          <a:p>
            <a:pPr lvl="0" algn="l">
              <a:buFont typeface="Wingdings" pitchFamily="2" charset="2"/>
              <a:buChar char="§"/>
            </a:pPr>
            <a:r>
              <a:rPr lang="en-US" sz="1200" dirty="0" smtClean="0">
                <a:solidFill>
                  <a:schemeClr val="tx1"/>
                </a:solidFill>
                <a:latin typeface="Arial Black" pitchFamily="34" charset="0"/>
              </a:rPr>
              <a:t>Keep track of spent costs on equipment</a:t>
            </a:r>
          </a:p>
          <a:p>
            <a:pPr lvl="0" algn="l">
              <a:buFont typeface="Wingdings" pitchFamily="2" charset="2"/>
              <a:buChar char="§"/>
            </a:pPr>
            <a:r>
              <a:rPr lang="en-US" sz="1200" dirty="0" smtClean="0">
                <a:solidFill>
                  <a:schemeClr val="tx1"/>
                </a:solidFill>
                <a:latin typeface="Arial Black" pitchFamily="34" charset="0"/>
              </a:rPr>
              <a:t>Plan equipment tests and certification</a:t>
            </a:r>
          </a:p>
          <a:p>
            <a:pPr lvl="0" algn="l">
              <a:buFont typeface="Wingdings" pitchFamily="2" charset="2"/>
              <a:buChar char="§"/>
            </a:pPr>
            <a:r>
              <a:rPr lang="en-US" sz="1200" dirty="0" smtClean="0">
                <a:solidFill>
                  <a:schemeClr val="tx1"/>
                </a:solidFill>
                <a:latin typeface="Arial Black" pitchFamily="34" charset="0"/>
              </a:rPr>
              <a:t>Leasing orders</a:t>
            </a:r>
          </a:p>
          <a:p>
            <a:pPr lvl="0" algn="l">
              <a:buFont typeface="Wingdings" pitchFamily="2" charset="2"/>
              <a:buChar char="§"/>
            </a:pPr>
            <a:r>
              <a:rPr lang="en-US" sz="1200" dirty="0" smtClean="0">
                <a:solidFill>
                  <a:schemeClr val="tx1"/>
                </a:solidFill>
                <a:latin typeface="Arial Black" pitchFamily="34" charset="0"/>
              </a:rPr>
              <a:t>Keep track of empty, clean &amp; location parameters of equipment</a:t>
            </a:r>
          </a:p>
          <a:p>
            <a:pPr lvl="0" algn="l">
              <a:buFont typeface="Wingdings" pitchFamily="2" charset="2"/>
              <a:buChar char="§"/>
            </a:pPr>
            <a:r>
              <a:rPr lang="en-US" sz="1200" dirty="0" smtClean="0">
                <a:solidFill>
                  <a:schemeClr val="tx1"/>
                </a:solidFill>
                <a:latin typeface="Arial Black" pitchFamily="34" charset="0"/>
              </a:rPr>
              <a:t>(Batch) Purchase and sales orders</a:t>
            </a:r>
          </a:p>
          <a:p>
            <a:pPr lvl="0" algn="l">
              <a:buFont typeface="Wingdings" pitchFamily="2" charset="2"/>
              <a:buChar char="§"/>
            </a:pPr>
            <a:r>
              <a:rPr lang="en-US" sz="1200" dirty="0" smtClean="0">
                <a:solidFill>
                  <a:schemeClr val="tx1"/>
                </a:solidFill>
                <a:latin typeface="Arial Black" pitchFamily="34" charset="0"/>
              </a:rPr>
              <a:t>Equipment renting and leasing</a:t>
            </a:r>
          </a:p>
          <a:p>
            <a:pPr lvl="0" algn="l">
              <a:buFont typeface="Wingdings" pitchFamily="2" charset="2"/>
              <a:buChar char="§"/>
            </a:pPr>
            <a:r>
              <a:rPr lang="en-US" sz="1200" dirty="0" smtClean="0">
                <a:solidFill>
                  <a:schemeClr val="tx1"/>
                </a:solidFill>
                <a:latin typeface="Arial Black" pitchFamily="34" charset="0"/>
              </a:rPr>
              <a:t>Renting and leasing price agreements</a:t>
            </a:r>
          </a:p>
          <a:p>
            <a:pPr lvl="0" algn="l">
              <a:buFont typeface="Wingdings" pitchFamily="2" charset="2"/>
              <a:buChar char="§"/>
            </a:pPr>
            <a:r>
              <a:rPr lang="en-US" sz="1200" dirty="0" smtClean="0">
                <a:solidFill>
                  <a:schemeClr val="tx1"/>
                </a:solidFill>
                <a:latin typeface="Arial Black" pitchFamily="34" charset="0"/>
              </a:rPr>
              <a:t>Planning boards</a:t>
            </a:r>
          </a:p>
          <a:p>
            <a:pPr lvl="0" algn="l">
              <a:buFont typeface="Wingdings" pitchFamily="2" charset="2"/>
              <a:buChar char="§"/>
            </a:pPr>
            <a:r>
              <a:rPr lang="en-US" sz="1200" dirty="0" smtClean="0">
                <a:solidFill>
                  <a:schemeClr val="tx1"/>
                </a:solidFill>
                <a:latin typeface="Arial Black" pitchFamily="34" charset="0"/>
              </a:rPr>
              <a:t>Invoices</a:t>
            </a:r>
          </a:p>
          <a:p>
            <a:pPr lvl="0" algn="l">
              <a:buFont typeface="Wingdings" pitchFamily="2" charset="2"/>
              <a:buChar char="§"/>
            </a:pPr>
            <a:r>
              <a:rPr lang="en-US" sz="1200" dirty="0" smtClean="0">
                <a:solidFill>
                  <a:schemeClr val="tx1"/>
                </a:solidFill>
                <a:latin typeface="Arial Black" pitchFamily="34" charset="0"/>
              </a:rPr>
              <a:t>Upgrade repair order to internal container costs</a:t>
            </a:r>
          </a:p>
          <a:p>
            <a:pPr lvl="0" algn="l">
              <a:buFont typeface="Wingdings" pitchFamily="2" charset="2"/>
              <a:buChar char="§"/>
            </a:pPr>
            <a:r>
              <a:rPr lang="en-US" sz="1200" dirty="0" smtClean="0">
                <a:solidFill>
                  <a:schemeClr val="tx1"/>
                </a:solidFill>
                <a:latin typeface="Arial Black" pitchFamily="34" charset="0"/>
              </a:rPr>
              <a:t>Keep track of depot history</a:t>
            </a:r>
          </a:p>
          <a:p>
            <a:pPr lvl="0" algn="l">
              <a:buFont typeface="Wingdings" pitchFamily="2" charset="2"/>
              <a:buChar char="§"/>
            </a:pPr>
            <a:r>
              <a:rPr lang="en-US" sz="1200" dirty="0" smtClean="0">
                <a:solidFill>
                  <a:schemeClr val="tx1"/>
                </a:solidFill>
                <a:latin typeface="Arial Black" pitchFamily="34" charset="0"/>
              </a:rPr>
              <a:t>Manage test dates and certifications</a:t>
            </a:r>
          </a:p>
          <a:p>
            <a:pPr algn="l"/>
            <a:endParaRPr lang="en-US" sz="1200"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683568" y="548680"/>
            <a:ext cx="7920880" cy="5688632"/>
          </a:xfrm>
        </p:spPr>
        <p:txBody>
          <a:bodyPr>
            <a:noAutofit/>
          </a:bodyPr>
          <a:lstStyle/>
          <a:p>
            <a:pPr algn="l">
              <a:buFont typeface="Wingdings" pitchFamily="2" charset="2"/>
              <a:buChar char="§"/>
            </a:pPr>
            <a:r>
              <a:rPr lang="en-US" sz="1400" u="sng" dirty="0">
                <a:solidFill>
                  <a:schemeClr val="tx1"/>
                </a:solidFill>
                <a:latin typeface="Arial Black" pitchFamily="34" charset="0"/>
              </a:rPr>
              <a:t>Planning &amp; </a:t>
            </a:r>
            <a:r>
              <a:rPr lang="en-US" sz="1400" u="sng" dirty="0" smtClean="0">
                <a:solidFill>
                  <a:schemeClr val="tx1"/>
                </a:solidFill>
                <a:latin typeface="Arial Black" pitchFamily="34" charset="0"/>
              </a:rPr>
              <a:t>Transport It based </a:t>
            </a:r>
            <a:r>
              <a:rPr lang="en-US" sz="1200" dirty="0">
                <a:solidFill>
                  <a:schemeClr val="tx1"/>
                </a:solidFill>
                <a:latin typeface="Arial Black" pitchFamily="34" charset="0"/>
              </a:rPr>
              <a:t/>
            </a:r>
            <a:br>
              <a:rPr lang="en-US" sz="1200" dirty="0">
                <a:solidFill>
                  <a:schemeClr val="tx1"/>
                </a:solidFill>
                <a:latin typeface="Arial Black" pitchFamily="34" charset="0"/>
              </a:rPr>
            </a:br>
            <a:endParaRPr lang="en-US" sz="1200"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Keep </a:t>
            </a:r>
            <a:r>
              <a:rPr lang="en-US" sz="1200" dirty="0">
                <a:solidFill>
                  <a:schemeClr val="tx1"/>
                </a:solidFill>
                <a:latin typeface="Arial Black" pitchFamily="34" charset="0"/>
              </a:rPr>
              <a:t>track of all activities (new module</a:t>
            </a:r>
            <a:r>
              <a:rPr lang="en-US" sz="1200" dirty="0" smtClean="0">
                <a:solidFill>
                  <a:schemeClr val="tx1"/>
                </a:solidFill>
                <a:latin typeface="Arial Black" pitchFamily="34" charset="0"/>
              </a:rPr>
              <a:t>)</a:t>
            </a:r>
          </a:p>
          <a:p>
            <a:pPr algn="l">
              <a:buFont typeface="Wingdings" pitchFamily="2" charset="2"/>
              <a:buChar char="§"/>
            </a:pPr>
            <a:r>
              <a:rPr lang="en-US" sz="1200" dirty="0" smtClean="0">
                <a:solidFill>
                  <a:schemeClr val="tx1"/>
                </a:solidFill>
                <a:latin typeface="Arial Black" pitchFamily="34" charset="0"/>
              </a:rPr>
              <a:t>With </a:t>
            </a:r>
            <a:r>
              <a:rPr lang="en-US" sz="1200" dirty="0">
                <a:solidFill>
                  <a:schemeClr val="tx1"/>
                </a:solidFill>
                <a:latin typeface="Arial Black" pitchFamily="34" charset="0"/>
              </a:rPr>
              <a:t>the release of the Planning &amp; Transport </a:t>
            </a:r>
            <a:r>
              <a:rPr lang="en-US" sz="1200" dirty="0" smtClean="0">
                <a:solidFill>
                  <a:schemeClr val="tx1"/>
                </a:solidFill>
                <a:latin typeface="Arial Black" pitchFamily="34" charset="0"/>
              </a:rPr>
              <a:t>Module DEPOT </a:t>
            </a:r>
            <a:r>
              <a:rPr lang="en-US" sz="1200" dirty="0">
                <a:solidFill>
                  <a:schemeClr val="tx1"/>
                </a:solidFill>
                <a:latin typeface="Arial Black" pitchFamily="34" charset="0"/>
              </a:rPr>
              <a:t>Software also becomes a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 full-service </a:t>
            </a:r>
            <a:r>
              <a:rPr lang="en-US" sz="1200" dirty="0">
                <a:solidFill>
                  <a:schemeClr val="tx1"/>
                </a:solidFill>
                <a:latin typeface="Arial Black" pitchFamily="34" charset="0"/>
              </a:rPr>
              <a:t>solution to Depot Yards with logistic activities and vice-versa.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 With </a:t>
            </a:r>
            <a:r>
              <a:rPr lang="en-US" sz="1200" dirty="0">
                <a:solidFill>
                  <a:schemeClr val="tx1"/>
                </a:solidFill>
                <a:latin typeface="Arial Black" pitchFamily="34" charset="0"/>
              </a:rPr>
              <a:t>this module even more activities can be organized, managed and controlled within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 just </a:t>
            </a:r>
            <a:r>
              <a:rPr lang="en-US" sz="1200" dirty="0">
                <a:solidFill>
                  <a:schemeClr val="tx1"/>
                </a:solidFill>
                <a:latin typeface="Arial Black" pitchFamily="34" charset="0"/>
              </a:rPr>
              <a:t>one software solution</a:t>
            </a:r>
            <a:r>
              <a:rPr lang="en-US" sz="1200" dirty="0" smtClean="0">
                <a:solidFill>
                  <a:schemeClr val="tx1"/>
                </a:solidFill>
                <a:latin typeface="Arial Black" pitchFamily="34" charset="0"/>
              </a:rPr>
              <a:t>.</a:t>
            </a:r>
          </a:p>
          <a:p>
            <a:pPr algn="l">
              <a:buFont typeface="Wingdings" pitchFamily="2" charset="2"/>
              <a:buChar char="§"/>
            </a:pPr>
            <a:r>
              <a:rPr lang="en-US" sz="1200" dirty="0" smtClean="0">
                <a:solidFill>
                  <a:schemeClr val="tx1"/>
                </a:solidFill>
                <a:latin typeface="Arial Black" pitchFamily="34" charset="0"/>
              </a:rPr>
              <a:t>Planning &amp; Transport module features</a:t>
            </a:r>
          </a:p>
          <a:p>
            <a:pPr lvl="0" algn="l">
              <a:buFont typeface="Wingdings" pitchFamily="2" charset="2"/>
              <a:buChar char="§"/>
            </a:pPr>
            <a:r>
              <a:rPr lang="en-US" sz="1200" dirty="0" smtClean="0">
                <a:solidFill>
                  <a:schemeClr val="tx1"/>
                </a:solidFill>
                <a:latin typeface="Arial Black" pitchFamily="34" charset="0"/>
              </a:rPr>
              <a:t>Simple equipment/product transports from A to B</a:t>
            </a:r>
          </a:p>
          <a:p>
            <a:pPr lvl="0" algn="l">
              <a:buFont typeface="Wingdings" pitchFamily="2" charset="2"/>
              <a:buChar char="§"/>
            </a:pPr>
            <a:r>
              <a:rPr lang="en-US" sz="1200" dirty="0" smtClean="0">
                <a:solidFill>
                  <a:schemeClr val="tx1"/>
                </a:solidFill>
                <a:latin typeface="Arial Black" pitchFamily="34" charset="0"/>
              </a:rPr>
              <a:t>Complex equipment/product transport projects (CRM, combine with on-yard services,</a:t>
            </a:r>
          </a:p>
          <a:p>
            <a:pPr lvl="0" algn="l"/>
            <a:r>
              <a:rPr lang="en-US" sz="1200" dirty="0" smtClean="0">
                <a:solidFill>
                  <a:schemeClr val="tx1"/>
                </a:solidFill>
                <a:latin typeface="Arial Black" pitchFamily="34" charset="0"/>
              </a:rPr>
              <a:t> external parties)</a:t>
            </a:r>
          </a:p>
          <a:p>
            <a:pPr lvl="0" algn="l">
              <a:buFont typeface="Wingdings" pitchFamily="2" charset="2"/>
              <a:buChar char="§"/>
            </a:pPr>
            <a:r>
              <a:rPr lang="en-US" sz="1200" dirty="0" smtClean="0">
                <a:solidFill>
                  <a:schemeClr val="tx1"/>
                </a:solidFill>
                <a:latin typeface="Arial Black" pitchFamily="34" charset="0"/>
              </a:rPr>
              <a:t>Fleet management</a:t>
            </a:r>
          </a:p>
          <a:p>
            <a:pPr lvl="0" algn="l">
              <a:buFont typeface="Wingdings" pitchFamily="2" charset="2"/>
              <a:buChar char="§"/>
            </a:pPr>
            <a:r>
              <a:rPr lang="en-US" sz="1200" dirty="0" smtClean="0">
                <a:solidFill>
                  <a:schemeClr val="tx1"/>
                </a:solidFill>
                <a:latin typeface="Arial Black" pitchFamily="34" charset="0"/>
              </a:rPr>
              <a:t>Equipment combinations</a:t>
            </a:r>
          </a:p>
          <a:p>
            <a:pPr lvl="0" algn="l">
              <a:buFont typeface="Wingdings" pitchFamily="2" charset="2"/>
              <a:buChar char="§"/>
            </a:pPr>
            <a:r>
              <a:rPr lang="en-US" sz="1200" dirty="0" smtClean="0">
                <a:solidFill>
                  <a:schemeClr val="tx1"/>
                </a:solidFill>
                <a:latin typeface="Arial Black" pitchFamily="34" charset="0"/>
              </a:rPr>
              <a:t>Create orders</a:t>
            </a:r>
          </a:p>
          <a:p>
            <a:pPr lvl="0" algn="l">
              <a:buFont typeface="Wingdings" pitchFamily="2" charset="2"/>
              <a:buChar char="§"/>
            </a:pPr>
            <a:r>
              <a:rPr lang="en-US" sz="1200" dirty="0" smtClean="0">
                <a:solidFill>
                  <a:schemeClr val="tx1"/>
                </a:solidFill>
                <a:latin typeface="Arial Black" pitchFamily="34" charset="0"/>
              </a:rPr>
              <a:t>Plan services (transport, cleaning, repair, etc.)</a:t>
            </a:r>
          </a:p>
          <a:p>
            <a:pPr lvl="0" algn="l">
              <a:buFont typeface="Wingdings" pitchFamily="2" charset="2"/>
              <a:buChar char="§"/>
            </a:pPr>
            <a:r>
              <a:rPr lang="en-US" sz="1200" dirty="0" smtClean="0">
                <a:solidFill>
                  <a:schemeClr val="tx1"/>
                </a:solidFill>
                <a:latin typeface="Arial Black" pitchFamily="34" charset="0"/>
              </a:rPr>
              <a:t>Visual plan board (drag &amp; drop)</a:t>
            </a:r>
          </a:p>
          <a:p>
            <a:pPr lvl="0" algn="l">
              <a:buFont typeface="Wingdings" pitchFamily="2" charset="2"/>
              <a:buChar char="§"/>
            </a:pPr>
            <a:r>
              <a:rPr lang="en-US" sz="1200" dirty="0" smtClean="0">
                <a:solidFill>
                  <a:schemeClr val="tx1"/>
                </a:solidFill>
                <a:latin typeface="Arial Black" pitchFamily="34" charset="0"/>
              </a:rPr>
              <a:t>Keep track of costs (internal, external)</a:t>
            </a:r>
          </a:p>
          <a:p>
            <a:pPr lvl="0" algn="l">
              <a:buFont typeface="Wingdings" pitchFamily="2" charset="2"/>
              <a:buChar char="§"/>
            </a:pPr>
            <a:r>
              <a:rPr lang="en-US" sz="1200" dirty="0" smtClean="0">
                <a:solidFill>
                  <a:schemeClr val="tx1"/>
                </a:solidFill>
                <a:latin typeface="Arial Black" pitchFamily="34" charset="0"/>
              </a:rPr>
              <a:t>Plan and manage equipment and drivers ( both your own &amp; 3</a:t>
            </a:r>
            <a:r>
              <a:rPr lang="en-US" sz="1200" baseline="30000" dirty="0" smtClean="0">
                <a:solidFill>
                  <a:schemeClr val="tx1"/>
                </a:solidFill>
                <a:latin typeface="Arial Black" pitchFamily="34" charset="0"/>
              </a:rPr>
              <a:t>rd</a:t>
            </a:r>
            <a:r>
              <a:rPr lang="en-US" sz="1200" dirty="0" smtClean="0">
                <a:solidFill>
                  <a:schemeClr val="tx1"/>
                </a:solidFill>
                <a:latin typeface="Arial Black" pitchFamily="34" charset="0"/>
              </a:rPr>
              <a:t> party)</a:t>
            </a:r>
          </a:p>
          <a:p>
            <a:pPr lvl="0" algn="l">
              <a:buFont typeface="Wingdings" pitchFamily="2" charset="2"/>
              <a:buChar char="§"/>
            </a:pPr>
            <a:r>
              <a:rPr lang="en-US" sz="1200" dirty="0" smtClean="0">
                <a:solidFill>
                  <a:schemeClr val="tx1"/>
                </a:solidFill>
                <a:latin typeface="Arial Black" pitchFamily="34" charset="0"/>
              </a:rPr>
              <a:t>Price agreements with customers</a:t>
            </a:r>
          </a:p>
          <a:p>
            <a:pPr lvl="0" algn="l">
              <a:buFont typeface="Wingdings" pitchFamily="2" charset="2"/>
              <a:buChar char="§"/>
            </a:pPr>
            <a:r>
              <a:rPr lang="en-US" sz="1200" dirty="0" smtClean="0">
                <a:solidFill>
                  <a:schemeClr val="tx1"/>
                </a:solidFill>
                <a:latin typeface="Arial Black" pitchFamily="34" charset="0"/>
              </a:rPr>
              <a:t>Follow-up transports</a:t>
            </a:r>
          </a:p>
          <a:p>
            <a:pPr lvl="0" algn="l">
              <a:buFont typeface="Wingdings" pitchFamily="2" charset="2"/>
              <a:buChar char="§"/>
            </a:pPr>
            <a:r>
              <a:rPr lang="en-US" sz="1200" dirty="0" smtClean="0">
                <a:solidFill>
                  <a:schemeClr val="tx1"/>
                </a:solidFill>
                <a:latin typeface="Arial Black" pitchFamily="34" charset="0"/>
              </a:rPr>
              <a:t>Declarations</a:t>
            </a:r>
          </a:p>
          <a:p>
            <a:pPr lvl="0" algn="l">
              <a:buFont typeface="Wingdings" pitchFamily="2" charset="2"/>
              <a:buChar char="§"/>
            </a:pPr>
            <a:r>
              <a:rPr lang="en-US" sz="1200" dirty="0" smtClean="0">
                <a:solidFill>
                  <a:schemeClr val="tx1"/>
                </a:solidFill>
                <a:latin typeface="Arial Black" pitchFamily="34" charset="0"/>
              </a:rPr>
              <a:t>Mileage calculation (free mileage, etc.)</a:t>
            </a:r>
          </a:p>
          <a:p>
            <a:pPr lvl="0" algn="l">
              <a:buFont typeface="Wingdings" pitchFamily="2" charset="2"/>
              <a:buChar char="§"/>
            </a:pPr>
            <a:r>
              <a:rPr lang="en-US" sz="1200" dirty="0" smtClean="0">
                <a:solidFill>
                  <a:schemeClr val="tx1"/>
                </a:solidFill>
                <a:latin typeface="Arial Black" pitchFamily="34" charset="0"/>
              </a:rPr>
              <a:t>Customs integration (CMR)</a:t>
            </a:r>
          </a:p>
          <a:p>
            <a:pPr lvl="0" algn="l"/>
            <a:endParaRPr lang="en-US" sz="1200" dirty="0" smtClean="0">
              <a:solidFill>
                <a:schemeClr val="tx1"/>
              </a:solidFill>
              <a:latin typeface="Arial Black" pitchFamily="34" charset="0"/>
            </a:endParaRPr>
          </a:p>
          <a:p>
            <a:pPr algn="l"/>
            <a:endParaRPr lang="en-US" sz="1200"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a:spLocks noGrp="1"/>
          </p:cNvSpPr>
          <p:nvPr>
            <p:ph type="subTitle" idx="1"/>
          </p:nvPr>
        </p:nvSpPr>
        <p:spPr>
          <a:xfrm>
            <a:off x="755650" y="981075"/>
            <a:ext cx="7920038" cy="4657725"/>
          </a:xfrm>
        </p:spPr>
        <p:txBody>
          <a:bodyPr>
            <a:normAutofit/>
          </a:bodyPr>
          <a:lstStyle/>
          <a:p>
            <a:pPr algn="l"/>
            <a:r>
              <a:rPr lang="en-US" sz="1400" u="sng" dirty="0">
                <a:solidFill>
                  <a:schemeClr val="tx1"/>
                </a:solidFill>
                <a:latin typeface="Arial Black" pitchFamily="34" charset="0"/>
              </a:rPr>
              <a:t>Product Storage &amp; </a:t>
            </a:r>
            <a:r>
              <a:rPr lang="en-US" sz="1400" u="sng" dirty="0" smtClean="0">
                <a:solidFill>
                  <a:schemeClr val="tx1"/>
                </a:solidFill>
                <a:latin typeface="Arial Black" pitchFamily="34" charset="0"/>
              </a:rPr>
              <a:t>Transfer IT based </a:t>
            </a:r>
          </a:p>
          <a:p>
            <a:pPr algn="l"/>
            <a:endParaRPr lang="en-US" sz="1400" u="sng"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Keep </a:t>
            </a:r>
            <a:r>
              <a:rPr lang="en-US" sz="1200" dirty="0">
                <a:solidFill>
                  <a:schemeClr val="tx1"/>
                </a:solidFill>
                <a:latin typeface="Arial Black" pitchFamily="34" charset="0"/>
              </a:rPr>
              <a:t>track of all </a:t>
            </a:r>
            <a:r>
              <a:rPr lang="en-US" sz="1200" dirty="0" smtClean="0">
                <a:solidFill>
                  <a:schemeClr val="tx1"/>
                </a:solidFill>
                <a:latin typeface="Arial Black" pitchFamily="34" charset="0"/>
              </a:rPr>
              <a:t>activities</a:t>
            </a:r>
          </a:p>
          <a:p>
            <a:pPr algn="l">
              <a:buFont typeface="Wingdings" pitchFamily="2" charset="2"/>
              <a:buChar char="§"/>
            </a:pPr>
            <a:r>
              <a:rPr lang="en-US" sz="1200" dirty="0" smtClean="0">
                <a:solidFill>
                  <a:schemeClr val="tx1"/>
                </a:solidFill>
                <a:latin typeface="Arial Black" pitchFamily="34" charset="0"/>
              </a:rPr>
              <a:t>Manage </a:t>
            </a:r>
            <a:r>
              <a:rPr lang="en-US" sz="1200" dirty="0">
                <a:solidFill>
                  <a:schemeClr val="tx1"/>
                </a:solidFill>
                <a:latin typeface="Arial Black" pitchFamily="34" charset="0"/>
              </a:rPr>
              <a:t>the storage of products on the yard or terminal, keep track of transfers and </a:t>
            </a:r>
            <a:r>
              <a:rPr lang="en-US" sz="1200" dirty="0" smtClean="0">
                <a:solidFill>
                  <a:schemeClr val="tx1"/>
                </a:solidFill>
                <a:latin typeface="Arial Black" pitchFamily="34" charset="0"/>
              </a:rPr>
              <a:t>all</a:t>
            </a:r>
          </a:p>
          <a:p>
            <a:pPr algn="l"/>
            <a:r>
              <a:rPr lang="en-US" sz="1200" dirty="0" smtClean="0">
                <a:solidFill>
                  <a:schemeClr val="tx1"/>
                </a:solidFill>
                <a:latin typeface="Arial Black" pitchFamily="34" charset="0"/>
              </a:rPr>
              <a:t> agreements </a:t>
            </a:r>
            <a:r>
              <a:rPr lang="en-US" sz="1200" dirty="0">
                <a:solidFill>
                  <a:schemeClr val="tx1"/>
                </a:solidFill>
                <a:latin typeface="Arial Black" pitchFamily="34" charset="0"/>
              </a:rPr>
              <a:t>with your customers</a:t>
            </a:r>
            <a:r>
              <a:rPr lang="en-US" sz="1200" dirty="0" smtClean="0">
                <a:solidFill>
                  <a:schemeClr val="tx1"/>
                </a:solidFill>
                <a:latin typeface="Arial Black" pitchFamily="34" charset="0"/>
              </a:rPr>
              <a:t>.</a:t>
            </a:r>
          </a:p>
          <a:p>
            <a:pPr algn="l">
              <a:buFont typeface="Wingdings" pitchFamily="2" charset="2"/>
              <a:buChar char="§"/>
            </a:pPr>
            <a:r>
              <a:rPr lang="en-US" sz="1200" dirty="0">
                <a:solidFill>
                  <a:schemeClr val="tx1"/>
                </a:solidFill>
                <a:latin typeface="Arial Black" pitchFamily="34" charset="0"/>
              </a:rPr>
              <a:t> </a:t>
            </a:r>
            <a:r>
              <a:rPr lang="en-US" sz="1200" dirty="0" smtClean="0">
                <a:solidFill>
                  <a:schemeClr val="tx1"/>
                </a:solidFill>
                <a:latin typeface="Arial Black" pitchFamily="34" charset="0"/>
              </a:rPr>
              <a:t>Storage &amp; Transfer module features</a:t>
            </a:r>
          </a:p>
          <a:p>
            <a:pPr lvl="0" algn="l">
              <a:buFont typeface="Wingdings" pitchFamily="2" charset="2"/>
              <a:buChar char="§"/>
            </a:pPr>
            <a:r>
              <a:rPr lang="en-US" sz="1200" dirty="0" smtClean="0">
                <a:solidFill>
                  <a:schemeClr val="tx1"/>
                </a:solidFill>
                <a:latin typeface="Arial Black" pitchFamily="34" charset="0"/>
              </a:rPr>
              <a:t>Manage stored products in tanks, containers, IBCs, drums, etc.</a:t>
            </a:r>
          </a:p>
          <a:p>
            <a:pPr lvl="0" algn="l">
              <a:buFont typeface="Wingdings" pitchFamily="2" charset="2"/>
              <a:buChar char="§"/>
            </a:pPr>
            <a:r>
              <a:rPr lang="en-US" sz="1200" dirty="0" smtClean="0">
                <a:solidFill>
                  <a:schemeClr val="tx1"/>
                </a:solidFill>
                <a:latin typeface="Arial Black" pitchFamily="34" charset="0"/>
              </a:rPr>
              <a:t>Transferring products (from/to land tanks, containers, IBCs, drums, etc.)</a:t>
            </a:r>
          </a:p>
          <a:p>
            <a:pPr lvl="0" algn="l">
              <a:buFont typeface="Wingdings" pitchFamily="2" charset="2"/>
              <a:buChar char="§"/>
            </a:pPr>
            <a:r>
              <a:rPr lang="en-US" sz="1200" dirty="0" smtClean="0">
                <a:solidFill>
                  <a:schemeClr val="tx1"/>
                </a:solidFill>
                <a:latin typeface="Arial Black" pitchFamily="34" charset="0"/>
              </a:rPr>
              <a:t>Product mixing, sampling and filtering</a:t>
            </a:r>
          </a:p>
          <a:p>
            <a:pPr lvl="0" algn="l">
              <a:buFont typeface="Wingdings" pitchFamily="2" charset="2"/>
              <a:buChar char="§"/>
            </a:pPr>
            <a:r>
              <a:rPr lang="en-US" sz="1200" dirty="0" smtClean="0">
                <a:solidFill>
                  <a:schemeClr val="tx1"/>
                </a:solidFill>
                <a:latin typeface="Arial Black" pitchFamily="34" charset="0"/>
              </a:rPr>
              <a:t>Price agreements with customers</a:t>
            </a:r>
          </a:p>
          <a:p>
            <a:pPr algn="l"/>
            <a:endParaRPr lang="en-US" sz="1200" dirty="0">
              <a:solidFill>
                <a:schemeClr val="tx1"/>
              </a:solidFill>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755650" y="981075"/>
            <a:ext cx="7920038" cy="4657725"/>
          </a:xfrm>
        </p:spPr>
        <p:txBody>
          <a:bodyPr>
            <a:normAutofit/>
          </a:bodyPr>
          <a:lstStyle/>
          <a:p>
            <a:pPr algn="l"/>
            <a:r>
              <a:rPr lang="en-US" sz="1400" u="sng" dirty="0" smtClean="0">
                <a:solidFill>
                  <a:schemeClr val="tx1"/>
                </a:solidFill>
                <a:latin typeface="Arial Black" pitchFamily="34" charset="0"/>
              </a:rPr>
              <a:t>Safety, Health, Environment &amp; Quality Assurance</a:t>
            </a:r>
          </a:p>
          <a:p>
            <a:pPr algn="l"/>
            <a:endParaRPr lang="en-US" sz="1400" u="sng" dirty="0" smtClean="0">
              <a:solidFill>
                <a:schemeClr val="tx1"/>
              </a:solidFill>
              <a:latin typeface="Arial Black" pitchFamily="34" charset="0"/>
            </a:endParaRPr>
          </a:p>
          <a:p>
            <a:pPr algn="l"/>
            <a:r>
              <a:rPr lang="en-US" sz="1200" dirty="0" smtClean="0">
                <a:solidFill>
                  <a:schemeClr val="tx1"/>
                </a:solidFill>
                <a:latin typeface="Arial Black" pitchFamily="34" charset="0"/>
              </a:rPr>
              <a:t>Assuring </a:t>
            </a:r>
            <a:r>
              <a:rPr lang="en-US" sz="1200" dirty="0">
                <a:solidFill>
                  <a:schemeClr val="tx1"/>
                </a:solidFill>
                <a:latin typeface="Arial Black" pitchFamily="34" charset="0"/>
              </a:rPr>
              <a:t>the safety of your staff and the environment, secure processes </a:t>
            </a:r>
            <a:r>
              <a:rPr lang="en-US" sz="1200" dirty="0" smtClean="0">
                <a:solidFill>
                  <a:schemeClr val="tx1"/>
                </a:solidFill>
                <a:latin typeface="Arial Black" pitchFamily="34" charset="0"/>
              </a:rPr>
              <a:t>is </a:t>
            </a:r>
            <a:r>
              <a:rPr lang="en-US" sz="1200" dirty="0">
                <a:solidFill>
                  <a:schemeClr val="tx1"/>
                </a:solidFill>
                <a:latin typeface="Arial Black" pitchFamily="34" charset="0"/>
              </a:rPr>
              <a:t>a mayor point of attention to every </a:t>
            </a:r>
            <a:r>
              <a:rPr lang="en-US" sz="1200" dirty="0" smtClean="0">
                <a:solidFill>
                  <a:schemeClr val="tx1"/>
                </a:solidFill>
                <a:latin typeface="Arial Black" pitchFamily="34" charset="0"/>
              </a:rPr>
              <a:t>organization. </a:t>
            </a:r>
            <a:r>
              <a:rPr lang="en-US" sz="1200" dirty="0">
                <a:solidFill>
                  <a:schemeClr val="tx1"/>
                </a:solidFill>
                <a:latin typeface="Arial Black" pitchFamily="34" charset="0"/>
              </a:rPr>
              <a:t>Keeping track of these activities can be a time consuming process.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Especially </a:t>
            </a:r>
            <a:r>
              <a:rPr lang="en-US" sz="1200" dirty="0">
                <a:solidFill>
                  <a:schemeClr val="tx1"/>
                </a:solidFill>
                <a:latin typeface="Arial Black" pitchFamily="34" charset="0"/>
              </a:rPr>
              <a:t>when your company is ISO or SQAS certified it’s essential to have a good system to log the information</a:t>
            </a:r>
            <a:r>
              <a:rPr lang="en-US" sz="1200" dirty="0" smtClean="0">
                <a:solidFill>
                  <a:schemeClr val="tx1"/>
                </a:solidFill>
                <a:latin typeface="Arial Black" pitchFamily="34" charset="0"/>
              </a:rPr>
              <a:t>.</a:t>
            </a:r>
            <a:r>
              <a:rPr lang="en-US" sz="1200" dirty="0">
                <a:solidFill>
                  <a:schemeClr val="tx1"/>
                </a:solidFill>
                <a:latin typeface="Arial Black" pitchFamily="34" charset="0"/>
              </a:rPr>
              <a:t>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SHEQ (Non-Conformity and Maintenance) module features</a:t>
            </a:r>
          </a:p>
          <a:p>
            <a:pPr lvl="0" algn="l"/>
            <a:r>
              <a:rPr lang="en-US" sz="1200" dirty="0" smtClean="0">
                <a:solidFill>
                  <a:schemeClr val="tx1"/>
                </a:solidFill>
                <a:latin typeface="Arial Black" pitchFamily="34" charset="0"/>
              </a:rPr>
              <a:t>Keep track of manuals and permits</a:t>
            </a:r>
          </a:p>
          <a:p>
            <a:pPr lvl="0" algn="l"/>
            <a:r>
              <a:rPr lang="en-US" sz="1200" dirty="0" smtClean="0">
                <a:solidFill>
                  <a:schemeClr val="tx1"/>
                </a:solidFill>
                <a:latin typeface="Arial Black" pitchFamily="34" charset="0"/>
              </a:rPr>
              <a:t>Manage signals determined by date or by scoring counter</a:t>
            </a:r>
          </a:p>
          <a:p>
            <a:pPr lvl="0" algn="l"/>
            <a:r>
              <a:rPr lang="en-US" sz="1200" dirty="0" smtClean="0">
                <a:solidFill>
                  <a:schemeClr val="tx1"/>
                </a:solidFill>
                <a:latin typeface="Arial Black" pitchFamily="34" charset="0"/>
              </a:rPr>
              <a:t>Pro-active check warnings &amp; expiration warnings by email</a:t>
            </a:r>
          </a:p>
          <a:p>
            <a:pPr lvl="0" algn="l"/>
            <a:r>
              <a:rPr lang="en-US" sz="1200" dirty="0" smtClean="0">
                <a:solidFill>
                  <a:schemeClr val="tx1"/>
                </a:solidFill>
                <a:latin typeface="Arial Black" pitchFamily="34" charset="0"/>
              </a:rPr>
              <a:t>Track status of non-conformities (per customer, </a:t>
            </a:r>
            <a:r>
              <a:rPr lang="en-US" sz="1200" dirty="0" err="1" smtClean="0">
                <a:solidFill>
                  <a:schemeClr val="tx1"/>
                </a:solidFill>
                <a:latin typeface="Arial Black" pitchFamily="34" charset="0"/>
              </a:rPr>
              <a:t>haulier</a:t>
            </a:r>
            <a:r>
              <a:rPr lang="en-US" sz="1200" dirty="0" smtClean="0">
                <a:solidFill>
                  <a:schemeClr val="tx1"/>
                </a:solidFill>
                <a:latin typeface="Arial Black" pitchFamily="34" charset="0"/>
              </a:rPr>
              <a:t>, employee, etc.)</a:t>
            </a:r>
          </a:p>
          <a:p>
            <a:pPr lvl="0" algn="l"/>
            <a:r>
              <a:rPr lang="en-US" sz="1200" dirty="0" smtClean="0">
                <a:solidFill>
                  <a:schemeClr val="tx1"/>
                </a:solidFill>
                <a:latin typeface="Arial Black" pitchFamily="34" charset="0"/>
              </a:rPr>
              <a:t>Register of complaints, accidents, structural measures, effectively, etc. (ISO)</a:t>
            </a:r>
          </a:p>
          <a:p>
            <a:pPr lvl="0" algn="l"/>
            <a:r>
              <a:rPr lang="en-US" sz="1200" dirty="0" smtClean="0">
                <a:solidFill>
                  <a:schemeClr val="tx1"/>
                </a:solidFill>
                <a:latin typeface="Arial Black" pitchFamily="34" charset="0"/>
              </a:rPr>
              <a:t>Insight at any given time</a:t>
            </a:r>
          </a:p>
          <a:p>
            <a:pPr algn="l"/>
            <a:endParaRPr lang="en-US" sz="1200" dirty="0">
              <a:solidFill>
                <a:schemeClr val="tx1"/>
              </a:solidFill>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103</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2"/>
          <p:cNvSpPr>
            <a:spLocks noGrp="1"/>
          </p:cNvSpPr>
          <p:nvPr>
            <p:ph type="ctrTitle"/>
          </p:nvPr>
        </p:nvSpPr>
        <p:spPr>
          <a:xfrm>
            <a:off x="1187624" y="0"/>
            <a:ext cx="7772400" cy="6407993"/>
          </a:xfrm>
        </p:spPr>
        <p:txBody>
          <a:bodyPr anchor="t">
            <a:normAutofit/>
          </a:bodyPr>
          <a:lstStyle/>
          <a:p>
            <a:pPr algn="l"/>
            <a:r>
              <a:rPr lang="en-US" sz="1800" u="sng" dirty="0" smtClean="0">
                <a:solidFill>
                  <a:srgbClr val="002060"/>
                </a:solidFill>
                <a:latin typeface="Arial Black" pitchFamily="34" charset="0"/>
              </a:rPr>
              <a:t>General Terminal layout and operational area’s</a:t>
            </a:r>
            <a:endParaRPr lang="en-US" sz="1800" u="sng" dirty="0">
              <a:solidFill>
                <a:srgbClr val="002060"/>
              </a:solidFill>
              <a:latin typeface="Arial Black"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rot="10800000">
            <a:off x="1331640" y="548680"/>
            <a:ext cx="7453336" cy="5544616"/>
          </a:xfrm>
          <a:prstGeom prst="rect">
            <a:avLst/>
          </a:prstGeom>
          <a:noFill/>
          <a:ln w="19050" cmpd="sng">
            <a:solidFill>
              <a:srgbClr val="0070C0"/>
            </a:solidFill>
            <a:miter lim="800000"/>
            <a:headEnd/>
            <a:tailEnd/>
          </a:ln>
        </p:spPr>
      </p:pic>
      <p:sp>
        <p:nvSpPr>
          <p:cNvPr id="7" name="Rechthoek 6"/>
          <p:cNvSpPr/>
          <p:nvPr/>
        </p:nvSpPr>
        <p:spPr>
          <a:xfrm>
            <a:off x="1331640" y="4581128"/>
            <a:ext cx="6480720" cy="1512168"/>
          </a:xfrm>
          <a:prstGeom prst="rect">
            <a:avLst/>
          </a:prstGeom>
          <a:solidFill>
            <a:schemeClr val="tx2">
              <a:alpha val="22000"/>
            </a:schemeClr>
          </a:solidFill>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Vijfhoek 7"/>
          <p:cNvSpPr/>
          <p:nvPr/>
        </p:nvSpPr>
        <p:spPr>
          <a:xfrm>
            <a:off x="179512" y="476672"/>
            <a:ext cx="1152128" cy="432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smtClean="0">
              <a:latin typeface="Arial Black" pitchFamily="34" charset="0"/>
            </a:endParaRPr>
          </a:p>
          <a:p>
            <a:pPr algn="ctr"/>
            <a:endParaRPr lang="en-US" sz="900" b="1" dirty="0" smtClean="0">
              <a:latin typeface="Arial Black" pitchFamily="34" charset="0"/>
            </a:endParaRPr>
          </a:p>
          <a:p>
            <a:pPr algn="ctr"/>
            <a:endParaRPr lang="en-US" sz="900" b="1" dirty="0" smtClean="0">
              <a:latin typeface="Arial Black" pitchFamily="34" charset="0"/>
            </a:endParaRPr>
          </a:p>
          <a:p>
            <a:pPr algn="ctr"/>
            <a:r>
              <a:rPr lang="en-US" sz="800" b="1" dirty="0" smtClean="0">
                <a:latin typeface="Arial Black" pitchFamily="34" charset="0"/>
              </a:rPr>
              <a:t>Rail yard</a:t>
            </a:r>
          </a:p>
          <a:p>
            <a:pPr algn="ctr"/>
            <a:endParaRPr lang="en-US" sz="900" b="1" dirty="0" smtClean="0">
              <a:latin typeface="Arial Black" pitchFamily="34" charset="0"/>
            </a:endParaRPr>
          </a:p>
          <a:p>
            <a:pPr algn="ctr"/>
            <a:endParaRPr lang="en-US" sz="900" b="1" dirty="0" smtClean="0">
              <a:latin typeface="Arial Black" pitchFamily="34" charset="0"/>
            </a:endParaRPr>
          </a:p>
          <a:p>
            <a:pPr algn="ctr"/>
            <a:r>
              <a:rPr lang="en-US" sz="900" b="1" dirty="0" smtClean="0">
                <a:latin typeface="Arial Black" pitchFamily="34" charset="0"/>
              </a:rPr>
              <a:t>Rail </a:t>
            </a:r>
          </a:p>
        </p:txBody>
      </p:sp>
      <p:sp>
        <p:nvSpPr>
          <p:cNvPr id="10" name="Vijfhoek 9"/>
          <p:cNvSpPr/>
          <p:nvPr/>
        </p:nvSpPr>
        <p:spPr>
          <a:xfrm>
            <a:off x="179512" y="3068960"/>
            <a:ext cx="1152128" cy="5040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r>
              <a:rPr lang="en-US" sz="800" b="1" dirty="0" smtClean="0">
                <a:latin typeface="Arial Black" pitchFamily="34" charset="0"/>
              </a:rPr>
              <a:t>Water &amp; quayside</a:t>
            </a:r>
          </a:p>
          <a:p>
            <a:pPr algn="ctr"/>
            <a:endParaRPr lang="en-US" sz="900" b="1" dirty="0">
              <a:latin typeface="Arial Black" pitchFamily="34" charset="0"/>
            </a:endParaRPr>
          </a:p>
        </p:txBody>
      </p:sp>
      <p:sp>
        <p:nvSpPr>
          <p:cNvPr id="11" name="Vijfhoek 10"/>
          <p:cNvSpPr/>
          <p:nvPr/>
        </p:nvSpPr>
        <p:spPr>
          <a:xfrm>
            <a:off x="179512" y="908720"/>
            <a:ext cx="1152128" cy="432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r>
              <a:rPr lang="en-US" sz="800" b="1" dirty="0" smtClean="0">
                <a:latin typeface="Arial Black" pitchFamily="34" charset="0"/>
              </a:rPr>
              <a:t>Container repair &amp; cleaning</a:t>
            </a:r>
          </a:p>
          <a:p>
            <a:pPr algn="ctr"/>
            <a:endParaRPr lang="en-US" sz="1000" b="1" dirty="0">
              <a:latin typeface="Arial Black" pitchFamily="34" charset="0"/>
            </a:endParaRPr>
          </a:p>
        </p:txBody>
      </p:sp>
      <p:sp>
        <p:nvSpPr>
          <p:cNvPr id="13" name="Vijfhoek 12"/>
          <p:cNvSpPr/>
          <p:nvPr/>
        </p:nvSpPr>
        <p:spPr>
          <a:xfrm>
            <a:off x="179512" y="1340768"/>
            <a:ext cx="1152128" cy="432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500" b="1" dirty="0" smtClean="0">
              <a:latin typeface="Arial Black" pitchFamily="34" charset="0"/>
            </a:endParaRPr>
          </a:p>
          <a:p>
            <a:pPr algn="just"/>
            <a:endParaRPr lang="en-US" sz="500" b="1" dirty="0" smtClean="0">
              <a:latin typeface="Arial Black" pitchFamily="34" charset="0"/>
            </a:endParaRPr>
          </a:p>
          <a:p>
            <a:pPr algn="ctr"/>
            <a:r>
              <a:rPr lang="en-US" sz="800" b="1" dirty="0" smtClean="0">
                <a:solidFill>
                  <a:schemeClr val="bg1"/>
                </a:solidFill>
                <a:latin typeface="Arial Black" pitchFamily="34" charset="0"/>
              </a:rPr>
              <a:t>CFS  WHS</a:t>
            </a:r>
          </a:p>
          <a:p>
            <a:pPr algn="ctr"/>
            <a:endParaRPr lang="en-US" sz="900" b="1" dirty="0">
              <a:latin typeface="Arial Black" pitchFamily="34" charset="0"/>
            </a:endParaRPr>
          </a:p>
        </p:txBody>
      </p:sp>
      <p:sp>
        <p:nvSpPr>
          <p:cNvPr id="14" name="Vijfhoek 13"/>
          <p:cNvSpPr/>
          <p:nvPr/>
        </p:nvSpPr>
        <p:spPr>
          <a:xfrm>
            <a:off x="179512" y="2636912"/>
            <a:ext cx="1152128" cy="46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smtClean="0">
              <a:latin typeface="Arial Black" pitchFamily="34" charset="0"/>
            </a:endParaRPr>
          </a:p>
          <a:p>
            <a:pPr algn="ctr"/>
            <a:r>
              <a:rPr lang="en-US" sz="800" b="1" dirty="0" smtClean="0">
                <a:solidFill>
                  <a:schemeClr val="bg1"/>
                </a:solidFill>
                <a:latin typeface="Arial Black" pitchFamily="34" charset="0"/>
              </a:rPr>
              <a:t>Stacking area’s</a:t>
            </a:r>
          </a:p>
          <a:p>
            <a:pPr algn="ctr"/>
            <a:endParaRPr lang="en-US" sz="1000" b="1" dirty="0">
              <a:latin typeface="Arial Black" pitchFamily="34" charset="0"/>
            </a:endParaRPr>
          </a:p>
        </p:txBody>
      </p:sp>
      <p:sp>
        <p:nvSpPr>
          <p:cNvPr id="15" name="Vijfhoek 14"/>
          <p:cNvSpPr/>
          <p:nvPr/>
        </p:nvSpPr>
        <p:spPr>
          <a:xfrm>
            <a:off x="179512" y="1772816"/>
            <a:ext cx="1152128" cy="46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r>
              <a:rPr lang="en-US" sz="800" b="1" dirty="0" smtClean="0">
                <a:solidFill>
                  <a:schemeClr val="bg1"/>
                </a:solidFill>
                <a:latin typeface="Arial Black" pitchFamily="34" charset="0"/>
              </a:rPr>
              <a:t>Gates In/Out  rail/truck </a:t>
            </a:r>
          </a:p>
          <a:p>
            <a:pPr algn="ctr"/>
            <a:endParaRPr lang="en-US" sz="1200" b="1" dirty="0">
              <a:latin typeface="Arial Black" pitchFamily="34" charset="0"/>
            </a:endParaRPr>
          </a:p>
        </p:txBody>
      </p:sp>
      <p:sp>
        <p:nvSpPr>
          <p:cNvPr id="16" name="Rechthoek 15"/>
          <p:cNvSpPr/>
          <p:nvPr/>
        </p:nvSpPr>
        <p:spPr>
          <a:xfrm>
            <a:off x="1331640" y="1916832"/>
            <a:ext cx="6480720" cy="2664296"/>
          </a:xfrm>
          <a:prstGeom prst="rect">
            <a:avLst/>
          </a:prstGeom>
          <a:solidFill>
            <a:schemeClr val="tx2">
              <a:lumMod val="75000"/>
              <a:alpha val="22000"/>
            </a:schemeClr>
          </a:solidFill>
          <a:ln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hthoek 16"/>
          <p:cNvSpPr/>
          <p:nvPr/>
        </p:nvSpPr>
        <p:spPr>
          <a:xfrm>
            <a:off x="3563888" y="620688"/>
            <a:ext cx="1872208" cy="720080"/>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latin typeface="Arial Black" pitchFamily="34" charset="0"/>
              </a:rPr>
              <a:t>Customs area</a:t>
            </a:r>
          </a:p>
          <a:p>
            <a:pPr algn="ctr"/>
            <a:r>
              <a:rPr lang="en-US" sz="800" b="1" dirty="0" smtClean="0">
                <a:latin typeface="Arial Black" pitchFamily="34" charset="0"/>
              </a:rPr>
              <a:t>Inspection area and bonded WHS</a:t>
            </a:r>
          </a:p>
          <a:p>
            <a:pPr algn="ctr"/>
            <a:endParaRPr lang="en-US" sz="800" b="1" dirty="0">
              <a:latin typeface="Arial Black" pitchFamily="34" charset="0"/>
            </a:endParaRPr>
          </a:p>
        </p:txBody>
      </p:sp>
      <p:sp>
        <p:nvSpPr>
          <p:cNvPr id="19" name="Rechthoek 18"/>
          <p:cNvSpPr/>
          <p:nvPr/>
        </p:nvSpPr>
        <p:spPr>
          <a:xfrm>
            <a:off x="2267744" y="1412776"/>
            <a:ext cx="3888432" cy="504056"/>
          </a:xfrm>
          <a:prstGeom prst="rect">
            <a:avLst/>
          </a:prstGeom>
          <a:solidFill>
            <a:schemeClr val="tx1">
              <a:lumMod val="65000"/>
              <a:lumOff val="35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hthoek 19"/>
          <p:cNvSpPr/>
          <p:nvPr/>
        </p:nvSpPr>
        <p:spPr>
          <a:xfrm>
            <a:off x="3635896" y="1628800"/>
            <a:ext cx="93610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Arial Black" pitchFamily="34" charset="0"/>
              </a:rPr>
              <a:t>RAIL YARD </a:t>
            </a:r>
            <a:endParaRPr lang="en-US" sz="700" dirty="0">
              <a:latin typeface="Arial Black" pitchFamily="34" charset="0"/>
            </a:endParaRPr>
          </a:p>
        </p:txBody>
      </p:sp>
      <p:sp>
        <p:nvSpPr>
          <p:cNvPr id="21" name="Rechthoek 20"/>
          <p:cNvSpPr/>
          <p:nvPr/>
        </p:nvSpPr>
        <p:spPr>
          <a:xfrm>
            <a:off x="7812360" y="5589240"/>
            <a:ext cx="93610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bg1"/>
                </a:solidFill>
                <a:latin typeface="Arial Black" pitchFamily="34" charset="0"/>
              </a:rPr>
              <a:t>berth </a:t>
            </a:r>
            <a:endParaRPr lang="en-US" sz="700" dirty="0">
              <a:solidFill>
                <a:schemeClr val="bg1"/>
              </a:solidFill>
              <a:latin typeface="Arial Black" pitchFamily="34" charset="0"/>
            </a:endParaRPr>
          </a:p>
        </p:txBody>
      </p:sp>
      <p:sp>
        <p:nvSpPr>
          <p:cNvPr id="22" name="Rechthoek 21"/>
          <p:cNvSpPr/>
          <p:nvPr/>
        </p:nvSpPr>
        <p:spPr>
          <a:xfrm>
            <a:off x="5508104" y="620688"/>
            <a:ext cx="151216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Arial Black" pitchFamily="34" charset="0"/>
              </a:rPr>
              <a:t>CFS WHS </a:t>
            </a:r>
          </a:p>
          <a:p>
            <a:pPr algn="ctr"/>
            <a:r>
              <a:rPr lang="en-US" sz="700" dirty="0" smtClean="0">
                <a:latin typeface="Arial Black" pitchFamily="34" charset="0"/>
              </a:rPr>
              <a:t>Stripping &amp; stuffing</a:t>
            </a:r>
            <a:endParaRPr lang="en-US" sz="700" dirty="0">
              <a:latin typeface="Arial Black" pitchFamily="34" charset="0"/>
            </a:endParaRPr>
          </a:p>
        </p:txBody>
      </p:sp>
      <p:sp>
        <p:nvSpPr>
          <p:cNvPr id="23" name="Rechthoek 22"/>
          <p:cNvSpPr/>
          <p:nvPr/>
        </p:nvSpPr>
        <p:spPr>
          <a:xfrm>
            <a:off x="8100392" y="1340768"/>
            <a:ext cx="720080" cy="6480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smtClean="0">
              <a:latin typeface="Arial Black" pitchFamily="34" charset="0"/>
            </a:endParaRPr>
          </a:p>
          <a:p>
            <a:pPr algn="ctr"/>
            <a:r>
              <a:rPr lang="en-US" sz="700" dirty="0" smtClean="0">
                <a:latin typeface="Arial Black" pitchFamily="34" charset="0"/>
              </a:rPr>
              <a:t>Truck gates In/out</a:t>
            </a:r>
          </a:p>
          <a:p>
            <a:pPr algn="ctr"/>
            <a:endParaRPr lang="en-US" sz="700" dirty="0">
              <a:latin typeface="Arial Black" pitchFamily="34" charset="0"/>
            </a:endParaRPr>
          </a:p>
        </p:txBody>
      </p:sp>
      <p:sp>
        <p:nvSpPr>
          <p:cNvPr id="24" name="Rechthoek 23"/>
          <p:cNvSpPr/>
          <p:nvPr/>
        </p:nvSpPr>
        <p:spPr>
          <a:xfrm>
            <a:off x="5508104" y="908720"/>
            <a:ext cx="20882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Arial Black" pitchFamily="34" charset="0"/>
              </a:rPr>
              <a:t>Repair area container storage</a:t>
            </a:r>
            <a:endParaRPr lang="en-US" sz="700" dirty="0">
              <a:latin typeface="Arial Black" pitchFamily="34" charset="0"/>
            </a:endParaRPr>
          </a:p>
        </p:txBody>
      </p:sp>
      <p:sp>
        <p:nvSpPr>
          <p:cNvPr id="25" name="Rechthoek 24"/>
          <p:cNvSpPr/>
          <p:nvPr/>
        </p:nvSpPr>
        <p:spPr>
          <a:xfrm>
            <a:off x="6660232" y="1340768"/>
            <a:ext cx="7200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Arial Black" pitchFamily="34" charset="0"/>
              </a:rPr>
              <a:t>Tool pantry</a:t>
            </a:r>
            <a:endParaRPr lang="en-US" sz="700" dirty="0">
              <a:latin typeface="Arial Black" pitchFamily="34" charset="0"/>
            </a:endParaRPr>
          </a:p>
        </p:txBody>
      </p:sp>
      <p:sp>
        <p:nvSpPr>
          <p:cNvPr id="26" name="Rechthoek 25"/>
          <p:cNvSpPr/>
          <p:nvPr/>
        </p:nvSpPr>
        <p:spPr>
          <a:xfrm>
            <a:off x="6660232" y="1700808"/>
            <a:ext cx="72008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Arial Black" pitchFamily="34" charset="0"/>
              </a:rPr>
              <a:t>Repair shop</a:t>
            </a:r>
            <a:endParaRPr lang="en-US" sz="700" dirty="0">
              <a:latin typeface="Arial Black" pitchFamily="34" charset="0"/>
            </a:endParaRPr>
          </a:p>
        </p:txBody>
      </p:sp>
      <p:sp>
        <p:nvSpPr>
          <p:cNvPr id="27" name="Rechthoek 26"/>
          <p:cNvSpPr/>
          <p:nvPr/>
        </p:nvSpPr>
        <p:spPr>
          <a:xfrm>
            <a:off x="7380312" y="1340768"/>
            <a:ext cx="21602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700" b="1" dirty="0" smtClean="0">
                <a:latin typeface="Arial Black" pitchFamily="34" charset="0"/>
              </a:rPr>
              <a:t>Offices</a:t>
            </a:r>
            <a:endParaRPr lang="en-US" sz="700" b="1" dirty="0">
              <a:latin typeface="Arial Black" pitchFamily="34" charset="0"/>
            </a:endParaRPr>
          </a:p>
        </p:txBody>
      </p:sp>
      <p:sp>
        <p:nvSpPr>
          <p:cNvPr id="28" name="Rechthoek 27"/>
          <p:cNvSpPr/>
          <p:nvPr/>
        </p:nvSpPr>
        <p:spPr>
          <a:xfrm>
            <a:off x="6156176" y="1340768"/>
            <a:ext cx="43204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lIns="36000" tIns="36000" rIns="36000" bIns="36000" rtlCol="0" anchor="t"/>
          <a:lstStyle/>
          <a:p>
            <a:pPr algn="ctr"/>
            <a:r>
              <a:rPr lang="en-US" sz="700" b="1" dirty="0" smtClean="0">
                <a:latin typeface="Arial Black" pitchFamily="34" charset="0"/>
              </a:rPr>
              <a:t>Container</a:t>
            </a:r>
          </a:p>
          <a:p>
            <a:pPr algn="ctr"/>
            <a:r>
              <a:rPr lang="en-US" sz="700" b="1" dirty="0" smtClean="0">
                <a:latin typeface="Arial Black" pitchFamily="34" charset="0"/>
              </a:rPr>
              <a:t>Cleaning bay</a:t>
            </a:r>
          </a:p>
          <a:p>
            <a:pPr algn="ctr"/>
            <a:endParaRPr lang="en-US" sz="700" b="1" dirty="0">
              <a:latin typeface="Arial Black" pitchFamily="34" charset="0"/>
            </a:endParaRPr>
          </a:p>
        </p:txBody>
      </p:sp>
      <p:sp>
        <p:nvSpPr>
          <p:cNvPr id="29" name="Vijfhoek 28"/>
          <p:cNvSpPr/>
          <p:nvPr/>
        </p:nvSpPr>
        <p:spPr>
          <a:xfrm>
            <a:off x="179512" y="2204864"/>
            <a:ext cx="1152128" cy="46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r>
              <a:rPr lang="en-US" sz="800" b="1" dirty="0" smtClean="0">
                <a:solidFill>
                  <a:schemeClr val="bg1"/>
                </a:solidFill>
                <a:latin typeface="Arial Black" pitchFamily="34" charset="0"/>
              </a:rPr>
              <a:t>Customs area </a:t>
            </a:r>
          </a:p>
          <a:p>
            <a:pPr algn="ctr"/>
            <a:endParaRPr lang="en-US" sz="1100" b="1" dirty="0">
              <a:latin typeface="Arial Black" pitchFamily="34" charset="0"/>
            </a:endParaRPr>
          </a:p>
        </p:txBody>
      </p:sp>
      <p:sp>
        <p:nvSpPr>
          <p:cNvPr id="31" name="Vijfhoek 30"/>
          <p:cNvSpPr/>
          <p:nvPr/>
        </p:nvSpPr>
        <p:spPr>
          <a:xfrm>
            <a:off x="179512" y="3573016"/>
            <a:ext cx="1152128"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r>
              <a:rPr lang="en-US" sz="900" b="1" dirty="0" smtClean="0">
                <a:latin typeface="Arial Black" pitchFamily="34" charset="0"/>
              </a:rPr>
              <a:t>Water &amp; quayside</a:t>
            </a:r>
          </a:p>
          <a:p>
            <a:pPr algn="ctr"/>
            <a:endParaRPr lang="en-US" sz="1000" b="1" dirty="0">
              <a:latin typeface="Arial Black" pitchFamily="34" charset="0"/>
            </a:endParaRPr>
          </a:p>
        </p:txBody>
      </p:sp>
      <p:sp>
        <p:nvSpPr>
          <p:cNvPr id="32" name="Vijfhoek 31"/>
          <p:cNvSpPr/>
          <p:nvPr/>
        </p:nvSpPr>
        <p:spPr>
          <a:xfrm>
            <a:off x="179512" y="5301208"/>
            <a:ext cx="1152128"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r>
              <a:rPr lang="en-US" sz="800" b="1" dirty="0" err="1" smtClean="0">
                <a:latin typeface="Arial Black" pitchFamily="34" charset="0"/>
              </a:rPr>
              <a:t>Imco</a:t>
            </a:r>
            <a:r>
              <a:rPr lang="en-US" sz="800" b="1" dirty="0" smtClean="0">
                <a:latin typeface="Arial Black" pitchFamily="34" charset="0"/>
              </a:rPr>
              <a:t> goods</a:t>
            </a:r>
          </a:p>
          <a:p>
            <a:pPr algn="ctr"/>
            <a:r>
              <a:rPr lang="en-US" sz="800" b="1" dirty="0" smtClean="0">
                <a:latin typeface="Arial Black" pitchFamily="34" charset="0"/>
              </a:rPr>
              <a:t>Regulations </a:t>
            </a:r>
          </a:p>
          <a:p>
            <a:pPr algn="ctr"/>
            <a:r>
              <a:rPr lang="en-US" sz="800" b="1" dirty="0" smtClean="0">
                <a:latin typeface="Arial Black" pitchFamily="34" charset="0"/>
              </a:rPr>
              <a:t>Safety practice</a:t>
            </a:r>
          </a:p>
          <a:p>
            <a:pPr algn="ctr"/>
            <a:endParaRPr lang="en-US" sz="900" b="1" dirty="0" smtClean="0">
              <a:latin typeface="Arial Black" pitchFamily="34" charset="0"/>
            </a:endParaRPr>
          </a:p>
          <a:p>
            <a:pPr algn="ctr"/>
            <a:endParaRPr lang="en-US" sz="1000" b="1" dirty="0">
              <a:latin typeface="Arial Black" pitchFamily="34" charset="0"/>
            </a:endParaRPr>
          </a:p>
        </p:txBody>
      </p:sp>
      <p:sp>
        <p:nvSpPr>
          <p:cNvPr id="33" name="Vijfhoek 32"/>
          <p:cNvSpPr/>
          <p:nvPr/>
        </p:nvSpPr>
        <p:spPr>
          <a:xfrm>
            <a:off x="179512" y="4005064"/>
            <a:ext cx="1152128"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endParaRPr lang="en-US" sz="700" b="1" dirty="0" smtClean="0">
              <a:latin typeface="Arial Black" pitchFamily="34" charset="0"/>
            </a:endParaRPr>
          </a:p>
          <a:p>
            <a:pPr algn="ctr"/>
            <a:r>
              <a:rPr lang="en-US" sz="700" b="1" dirty="0" smtClean="0">
                <a:latin typeface="Arial Black" pitchFamily="34" charset="0"/>
              </a:rPr>
              <a:t>ISO standard </a:t>
            </a:r>
          </a:p>
          <a:p>
            <a:pPr algn="ctr"/>
            <a:r>
              <a:rPr lang="en-US" sz="800" b="1" dirty="0" smtClean="0">
                <a:latin typeface="Arial Black" pitchFamily="34" charset="0"/>
              </a:rPr>
              <a:t>6346 for container ID </a:t>
            </a:r>
          </a:p>
          <a:p>
            <a:pPr algn="ctr"/>
            <a:endParaRPr lang="en-US" sz="900" b="1" dirty="0" smtClean="0">
              <a:latin typeface="Arial Black" pitchFamily="34" charset="0"/>
            </a:endParaRPr>
          </a:p>
          <a:p>
            <a:pPr algn="ctr"/>
            <a:endParaRPr lang="en-US" sz="1000" b="1" dirty="0">
              <a:latin typeface="Arial Black" pitchFamily="34" charset="0"/>
            </a:endParaRPr>
          </a:p>
        </p:txBody>
      </p:sp>
      <p:sp>
        <p:nvSpPr>
          <p:cNvPr id="34" name="Vijfhoek 33"/>
          <p:cNvSpPr/>
          <p:nvPr/>
        </p:nvSpPr>
        <p:spPr>
          <a:xfrm>
            <a:off x="179512" y="4869160"/>
            <a:ext cx="1152128"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endParaRPr lang="en-US" sz="800" b="1" dirty="0" smtClean="0">
              <a:latin typeface="Arial Black" pitchFamily="34" charset="0"/>
            </a:endParaRPr>
          </a:p>
          <a:p>
            <a:pPr algn="ctr"/>
            <a:r>
              <a:rPr lang="en-US" sz="800" b="1" dirty="0" smtClean="0">
                <a:latin typeface="Arial Black" pitchFamily="34" charset="0"/>
              </a:rPr>
              <a:t>Safety standards </a:t>
            </a:r>
          </a:p>
          <a:p>
            <a:pPr algn="ctr"/>
            <a:r>
              <a:rPr lang="en-US" sz="800" b="1" dirty="0" smtClean="0">
                <a:latin typeface="Arial Black" pitchFamily="34" charset="0"/>
              </a:rPr>
              <a:t>regulations</a:t>
            </a:r>
          </a:p>
          <a:p>
            <a:pPr algn="ctr"/>
            <a:endParaRPr lang="en-US" sz="900" b="1" dirty="0" smtClean="0">
              <a:latin typeface="Arial Black" pitchFamily="34" charset="0"/>
            </a:endParaRPr>
          </a:p>
          <a:p>
            <a:pPr algn="ctr"/>
            <a:endParaRPr lang="en-US" sz="1000" b="1" dirty="0">
              <a:latin typeface="Arial Black" pitchFamily="34" charset="0"/>
            </a:endParaRPr>
          </a:p>
        </p:txBody>
      </p:sp>
      <p:sp>
        <p:nvSpPr>
          <p:cNvPr id="35" name="Vijfhoek 34"/>
          <p:cNvSpPr/>
          <p:nvPr/>
        </p:nvSpPr>
        <p:spPr>
          <a:xfrm>
            <a:off x="179512" y="4437112"/>
            <a:ext cx="1152128"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Arial Black" pitchFamily="34" charset="0"/>
            </a:endParaRPr>
          </a:p>
          <a:p>
            <a:pPr algn="ctr"/>
            <a:endParaRPr lang="en-US" sz="800" b="1" dirty="0" smtClean="0">
              <a:latin typeface="Arial Black" pitchFamily="34" charset="0"/>
            </a:endParaRPr>
          </a:p>
          <a:p>
            <a:pPr algn="ctr"/>
            <a:r>
              <a:rPr lang="en-US" sz="800" b="1" dirty="0" smtClean="0">
                <a:latin typeface="Arial Black" pitchFamily="34" charset="0"/>
              </a:rPr>
              <a:t>CSC convention</a:t>
            </a:r>
            <a:endParaRPr lang="en-US" sz="900" b="1" dirty="0" smtClean="0">
              <a:latin typeface="Arial Black" pitchFamily="34" charset="0"/>
            </a:endParaRPr>
          </a:p>
          <a:p>
            <a:pPr algn="ctr"/>
            <a:endParaRPr lang="en-US" sz="900" b="1" dirty="0" smtClean="0">
              <a:latin typeface="Arial Black" pitchFamily="34" charset="0"/>
            </a:endParaRPr>
          </a:p>
          <a:p>
            <a:pPr algn="ctr"/>
            <a:endParaRPr lang="en-US" sz="1000" b="1" dirty="0">
              <a:latin typeface="Arial Black" pitchFamily="34" charset="0"/>
            </a:endParaRPr>
          </a:p>
        </p:txBody>
      </p:sp>
      <p:sp>
        <p:nvSpPr>
          <p:cNvPr id="36" name="Rechthoek 35"/>
          <p:cNvSpPr/>
          <p:nvPr/>
        </p:nvSpPr>
        <p:spPr>
          <a:xfrm>
            <a:off x="3635896" y="2348880"/>
            <a:ext cx="93610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Arial Black" pitchFamily="34" charset="0"/>
              </a:rPr>
              <a:t>Stacks empty containers </a:t>
            </a:r>
            <a:endParaRPr lang="en-US" sz="700" dirty="0">
              <a:latin typeface="Arial Black" pitchFamily="34" charset="0"/>
            </a:endParaRPr>
          </a:p>
        </p:txBody>
      </p:sp>
      <p:cxnSp>
        <p:nvCxnSpPr>
          <p:cNvPr id="38" name="Rechte verbindingslijn met pijl 37"/>
          <p:cNvCxnSpPr>
            <a:stCxn id="36" idx="0"/>
          </p:cNvCxnSpPr>
          <p:nvPr/>
        </p:nvCxnSpPr>
        <p:spPr>
          <a:xfrm flipV="1">
            <a:off x="4103948" y="2204864"/>
            <a:ext cx="108012"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p:cNvCxnSpPr>
            <a:stCxn id="36" idx="0"/>
          </p:cNvCxnSpPr>
          <p:nvPr/>
        </p:nvCxnSpPr>
        <p:spPr>
          <a:xfrm flipH="1" flipV="1">
            <a:off x="3995936" y="2204864"/>
            <a:ext cx="108012"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hthoek 43"/>
          <p:cNvSpPr/>
          <p:nvPr/>
        </p:nvSpPr>
        <p:spPr>
          <a:xfrm>
            <a:off x="4283968" y="3140968"/>
            <a:ext cx="158417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Arial Black" pitchFamily="34" charset="0"/>
              </a:rPr>
              <a:t>Stacks full import/export containers </a:t>
            </a:r>
            <a:endParaRPr lang="en-US" sz="700" dirty="0">
              <a:latin typeface="Arial Black" pitchFamily="34" charset="0"/>
            </a:endParaRPr>
          </a:p>
        </p:txBody>
      </p:sp>
      <p:cxnSp>
        <p:nvCxnSpPr>
          <p:cNvPr id="45" name="Rechte verbindingslijn met pijl 44"/>
          <p:cNvCxnSpPr>
            <a:stCxn id="44" idx="1"/>
          </p:cNvCxnSpPr>
          <p:nvPr/>
        </p:nvCxnSpPr>
        <p:spPr>
          <a:xfrm flipH="1">
            <a:off x="4067944" y="3248980"/>
            <a:ext cx="216024" cy="540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p:cNvCxnSpPr/>
          <p:nvPr/>
        </p:nvCxnSpPr>
        <p:spPr>
          <a:xfrm flipH="1" flipV="1">
            <a:off x="3995936" y="2924944"/>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p:cNvCxnSpPr>
            <a:stCxn id="44" idx="3"/>
          </p:cNvCxnSpPr>
          <p:nvPr/>
        </p:nvCxnSpPr>
        <p:spPr>
          <a:xfrm flipV="1">
            <a:off x="5868144" y="2996952"/>
            <a:ext cx="216024" cy="252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Rechte verbindingslijn met pijl 55"/>
          <p:cNvCxnSpPr>
            <a:stCxn id="44" idx="3"/>
          </p:cNvCxnSpPr>
          <p:nvPr/>
        </p:nvCxnSpPr>
        <p:spPr>
          <a:xfrm>
            <a:off x="5868144" y="3248980"/>
            <a:ext cx="216024" cy="540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Rechthoek 61"/>
          <p:cNvSpPr/>
          <p:nvPr/>
        </p:nvSpPr>
        <p:spPr>
          <a:xfrm>
            <a:off x="4860032" y="4725144"/>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latin typeface="Arial Black" pitchFamily="34" charset="0"/>
              </a:rPr>
              <a:t>Apron area</a:t>
            </a:r>
            <a:endParaRPr lang="en-US" sz="500" dirty="0">
              <a:latin typeface="Arial Black" pitchFamily="34" charset="0"/>
            </a:endParaRPr>
          </a:p>
        </p:txBody>
      </p:sp>
      <p:cxnSp>
        <p:nvCxnSpPr>
          <p:cNvPr id="63" name="Rechte verbindingslijn met pijl 62"/>
          <p:cNvCxnSpPr/>
          <p:nvPr/>
        </p:nvCxnSpPr>
        <p:spPr>
          <a:xfrm flipH="1">
            <a:off x="2411760" y="4869160"/>
            <a:ext cx="24482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Rechte verbindingslijn met pijl 74"/>
          <p:cNvCxnSpPr/>
          <p:nvPr/>
        </p:nvCxnSpPr>
        <p:spPr>
          <a:xfrm>
            <a:off x="5364088" y="4869160"/>
            <a:ext cx="21602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Rechthoek 77"/>
          <p:cNvSpPr/>
          <p:nvPr/>
        </p:nvSpPr>
        <p:spPr>
          <a:xfrm>
            <a:off x="7884368" y="2348880"/>
            <a:ext cx="216024"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700" b="1" dirty="0" smtClean="0">
                <a:latin typeface="Arial Black" pitchFamily="34" charset="0"/>
              </a:rPr>
              <a:t>Load &amp; discharge area  boxes onto/from trucks</a:t>
            </a:r>
            <a:endParaRPr lang="en-US" sz="700" b="1" dirty="0">
              <a:latin typeface="Arial Black"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7504" y="116632"/>
            <a:ext cx="8856984" cy="6552728"/>
          </a:xfrm>
        </p:spPr>
        <p:txBody>
          <a:bodyPr>
            <a:normAutofit/>
          </a:bodyPr>
          <a:lstStyle/>
          <a:p>
            <a:pPr>
              <a:buNone/>
            </a:pPr>
            <a:r>
              <a:rPr lang="en-US" sz="1800" u="sng" dirty="0" smtClean="0">
                <a:solidFill>
                  <a:srgbClr val="002060"/>
                </a:solidFill>
                <a:latin typeface="Arial Black" pitchFamily="34" charset="0"/>
              </a:rPr>
              <a:t>THE BASICS </a:t>
            </a:r>
          </a:p>
          <a:p>
            <a:pPr>
              <a:buNone/>
            </a:pPr>
            <a:r>
              <a:rPr lang="en-US" sz="1200" dirty="0" smtClean="0">
                <a:latin typeface="Arial Black" pitchFamily="34" charset="0"/>
              </a:rPr>
              <a:t>TO MAINTAIN AND IMPROUVE ON SAFETY STANDARDS ON TERMINALS AS PRESCRIBED BY THE </a:t>
            </a:r>
          </a:p>
          <a:p>
            <a:pPr>
              <a:buNone/>
            </a:pPr>
            <a:r>
              <a:rPr lang="en-US" sz="1200" dirty="0" smtClean="0">
                <a:latin typeface="Arial Black" pitchFamily="34" charset="0"/>
              </a:rPr>
              <a:t>IMO – ISO –IMDG – CSC - IICL5 WORLDWIDE STANDARDS </a:t>
            </a:r>
          </a:p>
          <a:p>
            <a:pPr algn="ctr">
              <a:buNone/>
            </a:pPr>
            <a:endParaRPr lang="en-US" sz="1200" dirty="0" smtClean="0">
              <a:latin typeface="Arial Black" pitchFamily="34" charset="0"/>
            </a:endParaRPr>
          </a:p>
          <a:p>
            <a:pPr>
              <a:buNone/>
            </a:pPr>
            <a:r>
              <a:rPr lang="en-US" sz="1200" dirty="0" smtClean="0">
                <a:latin typeface="Arial Black" pitchFamily="34" charset="0"/>
              </a:rPr>
              <a:t>1-Undertake  </a:t>
            </a:r>
            <a:r>
              <a:rPr lang="en-US" sz="1200" dirty="0" smtClean="0">
                <a:solidFill>
                  <a:srgbClr val="002060"/>
                </a:solidFill>
                <a:latin typeface="Arial Black" pitchFamily="34" charset="0"/>
              </a:rPr>
              <a:t>EXTENSIVE RESEARCH </a:t>
            </a:r>
            <a:r>
              <a:rPr lang="en-US" sz="1200" dirty="0" smtClean="0">
                <a:latin typeface="Arial Black" pitchFamily="34" charset="0"/>
              </a:rPr>
              <a:t>on all the operational elements and find the flaws that conflicts</a:t>
            </a:r>
          </a:p>
          <a:p>
            <a:pPr>
              <a:buNone/>
            </a:pPr>
            <a:r>
              <a:rPr lang="en-US" sz="1200" dirty="0" smtClean="0">
                <a:latin typeface="Arial Black" pitchFamily="34" charset="0"/>
              </a:rPr>
              <a:t>   with the International standards mentioned above. </a:t>
            </a:r>
          </a:p>
          <a:p>
            <a:pPr>
              <a:buNone/>
            </a:pPr>
            <a:endParaRPr lang="en-US" sz="1200" dirty="0" smtClean="0">
              <a:latin typeface="Arial Black" pitchFamily="34" charset="0"/>
            </a:endParaRPr>
          </a:p>
          <a:p>
            <a:pPr>
              <a:buNone/>
            </a:pPr>
            <a:r>
              <a:rPr lang="en-US" sz="1200" dirty="0" smtClean="0">
                <a:solidFill>
                  <a:srgbClr val="002060"/>
                </a:solidFill>
                <a:latin typeface="Arial Black" pitchFamily="34" charset="0"/>
              </a:rPr>
              <a:t>2-REVIEW OR WRITE NEW PROCEDURES </a:t>
            </a:r>
            <a:r>
              <a:rPr lang="en-US" sz="1200" dirty="0" smtClean="0">
                <a:latin typeface="Arial Black" pitchFamily="34" charset="0"/>
              </a:rPr>
              <a:t>that reflect the basic general standards that are the general</a:t>
            </a:r>
          </a:p>
          <a:p>
            <a:pPr>
              <a:buNone/>
            </a:pPr>
            <a:r>
              <a:rPr lang="en-US" sz="1200" dirty="0" smtClean="0">
                <a:latin typeface="Arial Black" pitchFamily="34" charset="0"/>
              </a:rPr>
              <a:t>   guideline and make sure these are  need maintained and updated year round.</a:t>
            </a:r>
          </a:p>
          <a:p>
            <a:pPr>
              <a:buNone/>
            </a:pPr>
            <a:endParaRPr lang="en-US" sz="1200" dirty="0" smtClean="0">
              <a:latin typeface="Arial Black" pitchFamily="34" charset="0"/>
            </a:endParaRPr>
          </a:p>
          <a:p>
            <a:pPr>
              <a:buNone/>
            </a:pPr>
            <a:r>
              <a:rPr lang="en-US" sz="1200" dirty="0" smtClean="0">
                <a:solidFill>
                  <a:srgbClr val="002060"/>
                </a:solidFill>
                <a:latin typeface="Arial Black" pitchFamily="34" charset="0"/>
              </a:rPr>
              <a:t>3-CREATING AND ADJUSTING THE SECURITY AND SAFETY STANDARDS </a:t>
            </a:r>
            <a:r>
              <a:rPr lang="en-US" sz="1200" dirty="0" smtClean="0">
                <a:latin typeface="Arial Black" pitchFamily="34" charset="0"/>
              </a:rPr>
              <a:t>requires a </a:t>
            </a:r>
            <a:r>
              <a:rPr lang="en-US" sz="1200" dirty="0" smtClean="0">
                <a:solidFill>
                  <a:srgbClr val="002060"/>
                </a:solidFill>
                <a:latin typeface="Arial Black" pitchFamily="34" charset="0"/>
              </a:rPr>
              <a:t>TOP-DOWN</a:t>
            </a:r>
          </a:p>
          <a:p>
            <a:pPr>
              <a:buNone/>
            </a:pPr>
            <a:r>
              <a:rPr lang="en-US" sz="1200" dirty="0" smtClean="0">
                <a:latin typeface="Arial Black" pitchFamily="34" charset="0"/>
              </a:rPr>
              <a:t>   mindset and action and controls that make and keep the employees aware of the need to align and </a:t>
            </a:r>
          </a:p>
          <a:p>
            <a:pPr>
              <a:buNone/>
            </a:pPr>
            <a:r>
              <a:rPr lang="en-US" sz="1200" dirty="0" smtClean="0">
                <a:latin typeface="Arial Black" pitchFamily="34" charset="0"/>
              </a:rPr>
              <a:t>   maintain with the International standard rules within all types of operations.</a:t>
            </a:r>
          </a:p>
          <a:p>
            <a:pPr>
              <a:buNone/>
            </a:pPr>
            <a:endParaRPr lang="en-US" sz="1200" dirty="0" smtClean="0">
              <a:latin typeface="Arial Black" pitchFamily="34" charset="0"/>
            </a:endParaRPr>
          </a:p>
          <a:p>
            <a:pPr>
              <a:buNone/>
            </a:pPr>
            <a:r>
              <a:rPr lang="en-US" sz="1200" dirty="0" smtClean="0">
                <a:solidFill>
                  <a:srgbClr val="002060"/>
                </a:solidFill>
                <a:latin typeface="Arial Black" pitchFamily="34" charset="0"/>
              </a:rPr>
              <a:t>4-TRAINING THE STAFF </a:t>
            </a:r>
            <a:r>
              <a:rPr lang="en-US" sz="1200" dirty="0" smtClean="0">
                <a:latin typeface="Arial Black" pitchFamily="34" charset="0"/>
              </a:rPr>
              <a:t>is one of the top priorities but in view of the fact that our business is full of </a:t>
            </a:r>
          </a:p>
          <a:p>
            <a:pPr>
              <a:buNone/>
            </a:pPr>
            <a:r>
              <a:rPr lang="en-US" sz="1200" dirty="0" smtClean="0">
                <a:latin typeface="Arial Black" pitchFamily="34" charset="0"/>
              </a:rPr>
              <a:t>   complexities at all levels, it is certainly required to create continuous training programs for all </a:t>
            </a:r>
          </a:p>
          <a:p>
            <a:pPr>
              <a:buNone/>
            </a:pPr>
            <a:r>
              <a:rPr lang="en-US" sz="1200" dirty="0" smtClean="0">
                <a:latin typeface="Arial Black" pitchFamily="34" charset="0"/>
              </a:rPr>
              <a:t>   the workers and employees that are involved in the various operational aspects.</a:t>
            </a:r>
          </a:p>
          <a:p>
            <a:pPr>
              <a:buNone/>
            </a:pPr>
            <a:r>
              <a:rPr lang="en-US" sz="1200" dirty="0" smtClean="0">
                <a:latin typeface="Arial Black" pitchFamily="34" charset="0"/>
              </a:rPr>
              <a:t>  </a:t>
            </a:r>
          </a:p>
          <a:p>
            <a:pPr>
              <a:buNone/>
            </a:pPr>
            <a:r>
              <a:rPr lang="en-US" sz="1200" b="1" dirty="0" smtClean="0">
                <a:solidFill>
                  <a:srgbClr val="002060"/>
                </a:solidFill>
                <a:latin typeface="Arial Black" pitchFamily="34" charset="0"/>
              </a:rPr>
              <a:t>5-A FOLLOW UP SYSTEM </a:t>
            </a:r>
            <a:r>
              <a:rPr lang="en-US" sz="1200" b="1" dirty="0" smtClean="0">
                <a:latin typeface="Arial Black" pitchFamily="34" charset="0"/>
              </a:rPr>
              <a:t>has to be set up in order to make sure there is a central control that steers</a:t>
            </a:r>
          </a:p>
          <a:p>
            <a:pPr>
              <a:buNone/>
            </a:pPr>
            <a:r>
              <a:rPr lang="en-US" sz="1200" b="1" dirty="0" smtClean="0">
                <a:latin typeface="Arial Black" pitchFamily="34" charset="0"/>
              </a:rPr>
              <a:t>   these training programs and can quickly intervene to make sure the quality of work and safety are</a:t>
            </a:r>
          </a:p>
          <a:p>
            <a:pPr>
              <a:buNone/>
            </a:pPr>
            <a:r>
              <a:rPr lang="en-US" sz="1200" b="1" dirty="0" smtClean="0">
                <a:latin typeface="Arial Black" pitchFamily="34" charset="0"/>
              </a:rPr>
              <a:t>   not going down but remain at the quality levels that are required.</a:t>
            </a:r>
          </a:p>
          <a:p>
            <a:pPr>
              <a:buNone/>
            </a:pPr>
            <a:endParaRPr lang="en-US" sz="1200" b="1" dirty="0" smtClean="0">
              <a:latin typeface="Arial Black" pitchFamily="34" charset="0"/>
            </a:endParaRPr>
          </a:p>
          <a:p>
            <a:pPr>
              <a:buNone/>
            </a:pPr>
            <a:r>
              <a:rPr lang="en-US" sz="1200" b="1" dirty="0" smtClean="0">
                <a:latin typeface="Arial Black" pitchFamily="34" charset="0"/>
              </a:rPr>
              <a:t>6-</a:t>
            </a:r>
            <a:r>
              <a:rPr lang="en-US" sz="1200" b="1" dirty="0" smtClean="0">
                <a:solidFill>
                  <a:srgbClr val="002060"/>
                </a:solidFill>
                <a:latin typeface="Arial Black" pitchFamily="34" charset="0"/>
              </a:rPr>
              <a:t>TERMINAL EQUIPMENT </a:t>
            </a:r>
            <a:r>
              <a:rPr lang="en-US" sz="1200" b="1" dirty="0" smtClean="0">
                <a:latin typeface="Arial Black" pitchFamily="34" charset="0"/>
              </a:rPr>
              <a:t>is one of the primary backbones of a terminal operation and there is an</a:t>
            </a:r>
          </a:p>
          <a:p>
            <a:pPr>
              <a:buNone/>
            </a:pPr>
            <a:r>
              <a:rPr lang="en-US" sz="1200" b="1" dirty="0" smtClean="0">
                <a:latin typeface="Arial Black" pitchFamily="34" charset="0"/>
              </a:rPr>
              <a:t>   absolute need to ensure it is aligned and is working and used according to the standards and</a:t>
            </a:r>
          </a:p>
          <a:p>
            <a:pPr>
              <a:buNone/>
            </a:pPr>
            <a:r>
              <a:rPr lang="en-US" sz="1200" b="1" dirty="0" smtClean="0">
                <a:latin typeface="Arial Black" pitchFamily="34" charset="0"/>
              </a:rPr>
              <a:t>   conditions the port is guaranteeing to their clients.</a:t>
            </a:r>
          </a:p>
          <a:p>
            <a:pPr>
              <a:buNone/>
            </a:pPr>
            <a:endParaRPr lang="en-US" sz="1200" b="1" dirty="0" smtClean="0">
              <a:latin typeface="Arial Black" pitchFamily="34" charset="0"/>
            </a:endParaRPr>
          </a:p>
          <a:p>
            <a:pPr>
              <a:buNone/>
            </a:pPr>
            <a:r>
              <a:rPr lang="en-US" sz="1200" b="1" dirty="0" smtClean="0">
                <a:latin typeface="Arial Black" pitchFamily="34" charset="0"/>
              </a:rPr>
              <a:t>7-</a:t>
            </a:r>
            <a:r>
              <a:rPr lang="en-US" sz="1200" b="1" dirty="0" smtClean="0">
                <a:solidFill>
                  <a:srgbClr val="002060"/>
                </a:solidFill>
                <a:latin typeface="Arial Black" pitchFamily="34" charset="0"/>
              </a:rPr>
              <a:t>REVIEW THE LAYOUT </a:t>
            </a:r>
            <a:r>
              <a:rPr lang="en-US" sz="1200" b="1" dirty="0" smtClean="0">
                <a:latin typeface="Arial Black" pitchFamily="34" charset="0"/>
              </a:rPr>
              <a:t>of the terminal regularly and try to make better use of the </a:t>
            </a:r>
            <a:r>
              <a:rPr lang="en-US" sz="1200" b="1" dirty="0" err="1" smtClean="0">
                <a:latin typeface="Arial Black" pitchFamily="34" charset="0"/>
              </a:rPr>
              <a:t>space,equipment</a:t>
            </a:r>
            <a:endParaRPr lang="en-US" sz="1200" b="1" dirty="0" smtClean="0">
              <a:latin typeface="Arial Black" pitchFamily="34" charset="0"/>
            </a:endParaRPr>
          </a:p>
          <a:p>
            <a:pPr>
              <a:buNone/>
            </a:pPr>
            <a:r>
              <a:rPr lang="en-US" sz="1200" b="1" dirty="0" smtClean="0">
                <a:latin typeface="Arial Black" pitchFamily="34" charset="0"/>
              </a:rPr>
              <a:t>   and human resources.    </a:t>
            </a:r>
          </a:p>
        </p:txBody>
      </p:sp>
      <p:sp>
        <p:nvSpPr>
          <p:cNvPr id="4" name="Tijdelijke aanduiding voor dianummer 3"/>
          <p:cNvSpPr>
            <a:spLocks noGrp="1"/>
          </p:cNvSpPr>
          <p:nvPr>
            <p:ph type="sldNum" sz="quarter" idx="12"/>
          </p:nvPr>
        </p:nvSpPr>
        <p:spPr>
          <a:xfrm>
            <a:off x="7740352" y="6492875"/>
            <a:ext cx="1306488" cy="365125"/>
          </a:xfrm>
        </p:spPr>
        <p:txBody>
          <a:bodyPr/>
          <a:lstStyle/>
          <a:p>
            <a:fld id="{C07877BB-7613-42C2-8ED5-B1012AEBCF7F}"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620688"/>
            <a:ext cx="8507288" cy="5505475"/>
          </a:xfrm>
        </p:spPr>
        <p:txBody>
          <a:bodyPr>
            <a:normAutofit lnSpcReduction="10000"/>
          </a:bodyPr>
          <a:lstStyle/>
          <a:p>
            <a:pPr>
              <a:buNone/>
            </a:pPr>
            <a:r>
              <a:rPr lang="en-US" sz="1200" b="1" dirty="0" smtClean="0">
                <a:latin typeface="Arial Black" pitchFamily="34" charset="0"/>
              </a:rPr>
              <a:t>1-</a:t>
            </a:r>
            <a:r>
              <a:rPr lang="en-US" sz="1400" b="1" dirty="0" smtClean="0">
                <a:solidFill>
                  <a:srgbClr val="002060"/>
                </a:solidFill>
                <a:latin typeface="Arial Black" pitchFamily="34" charset="0"/>
              </a:rPr>
              <a:t>Volumes will increase</a:t>
            </a:r>
            <a:r>
              <a:rPr lang="en-US" sz="1200" b="1" dirty="0" smtClean="0">
                <a:latin typeface="Arial Black" pitchFamily="34" charset="0"/>
              </a:rPr>
              <a:t> for the BIGGER gateway ports  </a:t>
            </a:r>
          </a:p>
          <a:p>
            <a:pPr>
              <a:buNone/>
            </a:pPr>
            <a:endParaRPr lang="en-US" sz="1200" b="1" dirty="0" smtClean="0">
              <a:latin typeface="Arial Black" pitchFamily="34" charset="0"/>
            </a:endParaRPr>
          </a:p>
          <a:p>
            <a:pPr>
              <a:buNone/>
            </a:pPr>
            <a:r>
              <a:rPr lang="en-US" sz="1200" b="1" dirty="0" smtClean="0">
                <a:latin typeface="Arial Black" pitchFamily="34" charset="0"/>
              </a:rPr>
              <a:t>2-</a:t>
            </a:r>
            <a:r>
              <a:rPr lang="en-US" sz="1400" b="1" dirty="0" smtClean="0">
                <a:solidFill>
                  <a:srgbClr val="002060"/>
                </a:solidFill>
                <a:latin typeface="Arial Black" pitchFamily="34" charset="0"/>
              </a:rPr>
              <a:t>The vessel routes are changing </a:t>
            </a:r>
            <a:r>
              <a:rPr lang="en-US" sz="1200" b="1" dirty="0" smtClean="0">
                <a:latin typeface="Arial Black" pitchFamily="34" charset="0"/>
              </a:rPr>
              <a:t>because of the entry of the very large container vessels</a:t>
            </a:r>
          </a:p>
          <a:p>
            <a:pPr>
              <a:buNone/>
            </a:pPr>
            <a:r>
              <a:rPr lang="en-US" sz="1200" b="1" dirty="0" smtClean="0">
                <a:latin typeface="Arial Black" pitchFamily="34" charset="0"/>
              </a:rPr>
              <a:t>    that became operational with the immediate consequence that these ships will call less ports</a:t>
            </a:r>
          </a:p>
          <a:p>
            <a:pPr>
              <a:buNone/>
            </a:pPr>
            <a:r>
              <a:rPr lang="en-US" sz="1200" b="1" dirty="0" smtClean="0">
                <a:latin typeface="Arial Black" pitchFamily="34" charset="0"/>
              </a:rPr>
              <a:t>    and that there will be a bigger concentration in the very big ports since these will function as</a:t>
            </a:r>
          </a:p>
          <a:p>
            <a:pPr>
              <a:buNone/>
            </a:pPr>
            <a:r>
              <a:rPr lang="en-US" sz="1200" b="1" dirty="0" smtClean="0">
                <a:latin typeface="Arial Black" pitchFamily="34" charset="0"/>
              </a:rPr>
              <a:t>    a basic ocean gateway for a larger hinterland.</a:t>
            </a:r>
          </a:p>
          <a:p>
            <a:pPr>
              <a:buNone/>
            </a:pPr>
            <a:endParaRPr lang="en-US" sz="1200" b="1" dirty="0" smtClean="0">
              <a:latin typeface="Arial Black" pitchFamily="34" charset="0"/>
            </a:endParaRPr>
          </a:p>
          <a:p>
            <a:pPr>
              <a:buNone/>
            </a:pPr>
            <a:r>
              <a:rPr lang="en-US" sz="1200" b="1" dirty="0" smtClean="0">
                <a:latin typeface="Arial Black" pitchFamily="34" charset="0"/>
              </a:rPr>
              <a:t>3-The consequence of that will be that there will be a </a:t>
            </a:r>
            <a:r>
              <a:rPr lang="en-US" sz="1400" b="1" dirty="0" smtClean="0">
                <a:solidFill>
                  <a:srgbClr val="002060"/>
                </a:solidFill>
                <a:latin typeface="Arial Black" pitchFamily="34" charset="0"/>
              </a:rPr>
              <a:t>need of more inland transportation </a:t>
            </a:r>
            <a:endParaRPr lang="en-US" sz="1200" b="1" dirty="0" smtClean="0">
              <a:solidFill>
                <a:srgbClr val="002060"/>
              </a:solidFill>
              <a:latin typeface="Arial Black" pitchFamily="34" charset="0"/>
            </a:endParaRPr>
          </a:p>
          <a:p>
            <a:pPr>
              <a:buNone/>
            </a:pPr>
            <a:r>
              <a:rPr lang="en-US" sz="1200" b="1" dirty="0" smtClean="0">
                <a:latin typeface="Arial Black" pitchFamily="34" charset="0"/>
              </a:rPr>
              <a:t>   systems like trucks/barges/feeders/rail on an intermodal basis that will have to bridge larger</a:t>
            </a:r>
          </a:p>
          <a:p>
            <a:pPr>
              <a:buNone/>
            </a:pPr>
            <a:r>
              <a:rPr lang="en-US" sz="1200" b="1" dirty="0" smtClean="0">
                <a:latin typeface="Arial Black" pitchFamily="34" charset="0"/>
              </a:rPr>
              <a:t>   distances overland.</a:t>
            </a:r>
          </a:p>
          <a:p>
            <a:pPr>
              <a:buNone/>
            </a:pPr>
            <a:r>
              <a:rPr lang="en-US" sz="1200" b="1" dirty="0" smtClean="0">
                <a:latin typeface="Arial Black" pitchFamily="34" charset="0"/>
              </a:rPr>
              <a:t>   This will cause also an increase of volumes through other regional ports that are the connection</a:t>
            </a:r>
          </a:p>
          <a:p>
            <a:pPr>
              <a:buNone/>
            </a:pPr>
            <a:r>
              <a:rPr lang="en-US" sz="1200" b="1" dirty="0" smtClean="0">
                <a:latin typeface="Arial Black" pitchFamily="34" charset="0"/>
              </a:rPr>
              <a:t>   ports for barge and feeder volumes and each service their close by hinterland.</a:t>
            </a:r>
          </a:p>
          <a:p>
            <a:pPr>
              <a:buNone/>
            </a:pPr>
            <a:endParaRPr lang="en-US" sz="1200" b="1" dirty="0" smtClean="0">
              <a:latin typeface="Arial Black" pitchFamily="34" charset="0"/>
            </a:endParaRPr>
          </a:p>
          <a:p>
            <a:pPr>
              <a:buNone/>
            </a:pPr>
            <a:r>
              <a:rPr lang="en-US" sz="1200" b="1" dirty="0" smtClean="0">
                <a:latin typeface="Arial Black" pitchFamily="34" charset="0"/>
              </a:rPr>
              <a:t>4-All these elements will create a definite need for all  </a:t>
            </a:r>
            <a:r>
              <a:rPr lang="en-US" sz="1400" b="1" dirty="0" smtClean="0">
                <a:solidFill>
                  <a:srgbClr val="002060"/>
                </a:solidFill>
                <a:latin typeface="Arial Black" pitchFamily="34" charset="0"/>
              </a:rPr>
              <a:t>Iranian Ports to align their methods</a:t>
            </a:r>
          </a:p>
          <a:p>
            <a:pPr>
              <a:buNone/>
            </a:pPr>
            <a:r>
              <a:rPr lang="en-US" sz="1400" b="1" dirty="0" smtClean="0">
                <a:solidFill>
                  <a:srgbClr val="002060"/>
                </a:solidFill>
                <a:latin typeface="Arial Black" pitchFamily="34" charset="0"/>
              </a:rPr>
              <a:t> </a:t>
            </a:r>
            <a:r>
              <a:rPr lang="en-US" sz="1200" b="1" dirty="0" smtClean="0">
                <a:latin typeface="Arial Black" pitchFamily="34" charset="0"/>
              </a:rPr>
              <a:t>and quality of service to the requirement of their customer who will insist on more stringent</a:t>
            </a:r>
          </a:p>
          <a:p>
            <a:pPr>
              <a:buNone/>
            </a:pPr>
            <a:r>
              <a:rPr lang="en-US" sz="1200" b="1" dirty="0" smtClean="0">
                <a:latin typeface="Arial Black" pitchFamily="34" charset="0"/>
              </a:rPr>
              <a:t> general contract conditions on quality and safety because they will want a steady quality and</a:t>
            </a:r>
          </a:p>
          <a:p>
            <a:pPr>
              <a:buNone/>
            </a:pPr>
            <a:r>
              <a:rPr lang="en-US" sz="1200" b="1" dirty="0" smtClean="0">
                <a:latin typeface="Arial Black" pitchFamily="34" charset="0"/>
              </a:rPr>
              <a:t> safety end to end for the whole stretch the containers will move from origin to end destination.</a:t>
            </a:r>
          </a:p>
          <a:p>
            <a:pPr>
              <a:buNone/>
            </a:pPr>
            <a:endParaRPr lang="en-US" sz="1200" b="1" dirty="0" smtClean="0">
              <a:latin typeface="Arial Black" pitchFamily="34" charset="0"/>
            </a:endParaRPr>
          </a:p>
          <a:p>
            <a:pPr>
              <a:buNone/>
            </a:pPr>
            <a:r>
              <a:rPr lang="en-US" sz="1200" b="1" dirty="0" smtClean="0">
                <a:latin typeface="Arial Black" pitchFamily="34" charset="0"/>
              </a:rPr>
              <a:t>5-It is of the utmost importance that the ports align themselves as quickly as possible if they </a:t>
            </a:r>
          </a:p>
          <a:p>
            <a:pPr>
              <a:buNone/>
            </a:pPr>
            <a:r>
              <a:rPr lang="en-US" sz="1200" b="1" dirty="0" smtClean="0">
                <a:latin typeface="Arial Black" pitchFamily="34" charset="0"/>
              </a:rPr>
              <a:t>    want to ensure cargo/containers will come their way.</a:t>
            </a:r>
          </a:p>
          <a:p>
            <a:pPr>
              <a:buNone/>
            </a:pPr>
            <a:r>
              <a:rPr lang="en-US" sz="1200" b="1" dirty="0" smtClean="0">
                <a:latin typeface="Arial Black" pitchFamily="34" charset="0"/>
              </a:rPr>
              <a:t>    The adherence and the </a:t>
            </a:r>
            <a:r>
              <a:rPr lang="en-US" sz="1200" dirty="0" smtClean="0">
                <a:latin typeface="Arial Black" pitchFamily="34" charset="0"/>
              </a:rPr>
              <a:t>execution of all port related activities according the </a:t>
            </a:r>
            <a:r>
              <a:rPr lang="en-US" sz="1400" dirty="0" smtClean="0">
                <a:solidFill>
                  <a:srgbClr val="002060"/>
                </a:solidFill>
                <a:latin typeface="Arial Black" pitchFamily="34" charset="0"/>
              </a:rPr>
              <a:t>International</a:t>
            </a:r>
            <a:endParaRPr lang="en-US" sz="1200" dirty="0" smtClean="0">
              <a:solidFill>
                <a:srgbClr val="002060"/>
              </a:solidFill>
              <a:latin typeface="Arial Black" pitchFamily="34" charset="0"/>
            </a:endParaRPr>
          </a:p>
          <a:p>
            <a:pPr>
              <a:buNone/>
            </a:pPr>
            <a:r>
              <a:rPr lang="en-US" sz="1200" dirty="0" smtClean="0">
                <a:solidFill>
                  <a:srgbClr val="002060"/>
                </a:solidFill>
                <a:latin typeface="Arial Black" pitchFamily="34" charset="0"/>
              </a:rPr>
              <a:t>    </a:t>
            </a:r>
            <a:r>
              <a:rPr lang="en-US" sz="1400" dirty="0" smtClean="0">
                <a:solidFill>
                  <a:srgbClr val="002060"/>
                </a:solidFill>
                <a:latin typeface="Arial Black" pitchFamily="34" charset="0"/>
              </a:rPr>
              <a:t>rules and regulations IMO – ISO –IMDG – CSC - IICL5 </a:t>
            </a:r>
            <a:r>
              <a:rPr lang="en-US" sz="1200" dirty="0" smtClean="0">
                <a:latin typeface="Arial Black" pitchFamily="34" charset="0"/>
              </a:rPr>
              <a:t>will be one of the major facets </a:t>
            </a:r>
          </a:p>
          <a:p>
            <a:pPr>
              <a:buNone/>
            </a:pPr>
            <a:r>
              <a:rPr lang="en-US" sz="1200" dirty="0" smtClean="0">
                <a:latin typeface="Arial Black" pitchFamily="34" charset="0"/>
              </a:rPr>
              <a:t>    and one of the priorities. </a:t>
            </a:r>
            <a:r>
              <a:rPr lang="en-US" sz="1200" u="sng" dirty="0" smtClean="0">
                <a:latin typeface="Arial Black" pitchFamily="34" charset="0"/>
              </a:rPr>
              <a:t/>
            </a:r>
            <a:br>
              <a:rPr lang="en-US" sz="1200" u="sng" dirty="0" smtClean="0">
                <a:latin typeface="Arial Black" pitchFamily="34" charset="0"/>
              </a:rPr>
            </a:br>
            <a:r>
              <a:rPr lang="en-US" sz="1200" b="1" dirty="0" smtClean="0">
                <a:latin typeface="Arial Black" pitchFamily="34" charset="0"/>
              </a:rPr>
              <a:t>  </a:t>
            </a: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13</a:t>
            </a:fld>
            <a:endParaRPr lang="en-US"/>
          </a:p>
        </p:txBody>
      </p:sp>
      <p:sp>
        <p:nvSpPr>
          <p:cNvPr id="5" name="Tekstvak 4"/>
          <p:cNvSpPr txBox="1"/>
          <p:nvPr/>
        </p:nvSpPr>
        <p:spPr>
          <a:xfrm>
            <a:off x="539552" y="260648"/>
            <a:ext cx="7776864" cy="369332"/>
          </a:xfrm>
          <a:prstGeom prst="rect">
            <a:avLst/>
          </a:prstGeom>
          <a:noFill/>
        </p:spPr>
        <p:txBody>
          <a:bodyPr wrap="square" rtlCol="0">
            <a:spAutoFit/>
          </a:bodyPr>
          <a:lstStyle/>
          <a:p>
            <a:r>
              <a:rPr lang="en-US" b="1" u="sng" dirty="0" smtClean="0">
                <a:solidFill>
                  <a:srgbClr val="002060"/>
                </a:solidFill>
                <a:latin typeface="Arial Black" pitchFamily="34" charset="0"/>
              </a:rPr>
              <a:t>WHAT WILL THE FUTURE BRING US ? </a:t>
            </a:r>
            <a:endParaRPr lang="en-US" b="1" u="sng" dirty="0">
              <a:solidFill>
                <a:srgbClr val="002060"/>
              </a:solidFill>
              <a:latin typeface="Arial Black"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60648"/>
            <a:ext cx="8229600" cy="432048"/>
          </a:xfrm>
        </p:spPr>
        <p:txBody>
          <a:bodyPr>
            <a:normAutofit/>
          </a:bodyPr>
          <a:lstStyle/>
          <a:p>
            <a:pPr>
              <a:buNone/>
            </a:pPr>
            <a:r>
              <a:rPr lang="en-US" sz="1800" u="sng" dirty="0" smtClean="0">
                <a:solidFill>
                  <a:srgbClr val="002060"/>
                </a:solidFill>
                <a:latin typeface="Arial Black" pitchFamily="34" charset="0"/>
              </a:rPr>
              <a:t>STUFFING &amp; STRIPPING OF GOODS IN A CFS AND OFF-DOCK</a:t>
            </a:r>
            <a:endParaRPr lang="en-US" sz="1800" b="1" u="sng" dirty="0">
              <a:solidFill>
                <a:srgbClr val="002060"/>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14</a:t>
            </a:fld>
            <a:endParaRPr lang="en-US"/>
          </a:p>
        </p:txBody>
      </p:sp>
      <p:sp>
        <p:nvSpPr>
          <p:cNvPr id="68614" name="Rectangle 6"/>
          <p:cNvSpPr>
            <a:spLocks noChangeArrowheads="1"/>
          </p:cNvSpPr>
          <p:nvPr/>
        </p:nvSpPr>
        <p:spPr bwMode="auto">
          <a:xfrm>
            <a:off x="323528" y="752074"/>
            <a:ext cx="8496944" cy="69095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What is the function a container freight station – CFS </a:t>
            </a:r>
            <a:endParaRPr kumimoji="0" lang="nl-BE" sz="16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A container freight station (CFS) is a warehouse where goods are consolidated into or deconsolidate </a:t>
            </a: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from/into containers for transport to their next destination.</a:t>
            </a:r>
          </a:p>
          <a:p>
            <a:pPr marL="0" marR="0" lvl="0" indent="269875" defTabSz="914400" rtl="0" eaLnBrk="0" fontAlgn="base" latinLnBrk="0" hangingPunct="0">
              <a:lnSpc>
                <a:spcPct val="100000"/>
              </a:lnSpc>
              <a:spcBef>
                <a:spcPct val="0"/>
              </a:spcBef>
              <a:spcAft>
                <a:spcPct val="0"/>
              </a:spcAft>
              <a:buClrTx/>
              <a:buSzTx/>
              <a:buFontTx/>
              <a:buNone/>
              <a:tabLst/>
            </a:pPr>
            <a:endParaRPr kumimoji="0" lang="nl-BE" sz="11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Where do the </a:t>
            </a:r>
            <a:r>
              <a:rPr lang="en-US" sz="1400" b="1" u="sng" dirty="0" smtClean="0">
                <a:solidFill>
                  <a:srgbClr val="002060"/>
                </a:solidFill>
                <a:latin typeface="Arial Black" pitchFamily="34" charset="0"/>
                <a:ea typeface="Times New Roman" pitchFamily="18" charset="0"/>
                <a:cs typeface="Times New Roman" pitchFamily="18" charset="0"/>
              </a:rPr>
              <a:t>CFS</a:t>
            </a:r>
            <a:r>
              <a:rPr kumimoji="0" lang="en-US" sz="1400" b="1" i="0" u="sng"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 fit in the importing/exporting process of the goods</a:t>
            </a:r>
            <a:endParaRPr kumimoji="0" lang="nl-BE" sz="11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If you purchased less than a container’s worth of goods, your shipment will head to a warehouse</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(CFS)</a:t>
            </a:r>
            <a:endPar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for consolidation in the origin country. </a:t>
            </a:r>
            <a:endParaRPr kumimoji="0" lang="nl-BE" sz="11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a:t>
            </a:r>
            <a:r>
              <a:rPr lang="en-US" sz="1100" dirty="0" smtClean="0">
                <a:latin typeface="Arial Black" pitchFamily="34" charset="0"/>
                <a:ea typeface="Times New Roman" pitchFamily="18" charset="0"/>
                <a:cs typeface="Times New Roman" pitchFamily="18" charset="0"/>
              </a:rPr>
              <a:t>he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shipment will be loaded into a container along with other people’s goods</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and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taken </a:t>
            </a:r>
            <a:r>
              <a:rPr lang="en-US" sz="1100" dirty="0" smtClean="0">
                <a:latin typeface="Arial Black" pitchFamily="34" charset="0"/>
                <a:ea typeface="Times New Roman" pitchFamily="18" charset="0"/>
                <a:cs typeface="Times New Roman" pitchFamily="18" charset="0"/>
              </a:rPr>
              <a:t> on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board</a:t>
            </a: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of an</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ocean going vessel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to the port of the country of destination.</a:t>
            </a:r>
            <a:endParaRPr kumimoji="0" lang="nl-BE" sz="11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Once the container reaches the destination </a:t>
            </a:r>
            <a:r>
              <a:rPr lang="en-US" sz="1100" dirty="0" smtClean="0">
                <a:latin typeface="Arial Black" pitchFamily="34" charset="0"/>
                <a:ea typeface="Times New Roman" pitchFamily="18" charset="0"/>
                <a:cs typeface="Times New Roman" pitchFamily="18" charset="0"/>
              </a:rPr>
              <a:t>port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it will be taken to a CFS and</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the goods </a:t>
            </a:r>
            <a:r>
              <a:rPr lang="en-US" sz="1100" dirty="0" smtClean="0">
                <a:latin typeface="Arial Black" pitchFamily="34" charset="0"/>
                <a:ea typeface="Times New Roman" pitchFamily="18" charset="0"/>
                <a:cs typeface="Times New Roman" pitchFamily="18" charset="0"/>
              </a:rPr>
              <a:t>are inspected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ea typeface="Times New Roman" pitchFamily="18" charset="0"/>
                <a:cs typeface="Times New Roman" pitchFamily="18" charset="0"/>
              </a:rPr>
              <a:t>b</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y customs and</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de-consolidated and</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stored </a:t>
            </a:r>
            <a:r>
              <a:rPr lang="en-US" sz="1100" dirty="0" smtClean="0">
                <a:latin typeface="Arial Black" pitchFamily="34" charset="0"/>
                <a:ea typeface="Times New Roman" pitchFamily="18" charset="0"/>
                <a:cs typeface="Times New Roman" pitchFamily="18" charset="0"/>
              </a:rPr>
              <a:t>,all according to the regulations.</a:t>
            </a:r>
            <a:endParaRPr kumimoji="0" lang="nl-BE" sz="11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 warehouse will then store your goods until </a:t>
            </a:r>
            <a:r>
              <a:rPr lang="en-US" sz="1100" dirty="0" smtClean="0">
                <a:latin typeface="Arial Black" pitchFamily="34" charset="0"/>
                <a:ea typeface="Times New Roman" pitchFamily="18" charset="0"/>
                <a:cs typeface="Times New Roman" pitchFamily="18" charset="0"/>
              </a:rPr>
              <a:t>these are custom </a:t>
            </a:r>
            <a:r>
              <a:rPr lang="en-US" sz="1100" dirty="0" err="1" smtClean="0">
                <a:latin typeface="Arial Black" pitchFamily="34" charset="0"/>
                <a:ea typeface="Times New Roman" pitchFamily="18" charset="0"/>
                <a:cs typeface="Times New Roman" pitchFamily="18" charset="0"/>
              </a:rPr>
              <a:t>claired</a:t>
            </a:r>
            <a:r>
              <a:rPr lang="en-US" sz="1100" dirty="0" smtClean="0">
                <a:latin typeface="Arial Black" pitchFamily="34" charset="0"/>
                <a:ea typeface="Times New Roman" pitchFamily="18" charset="0"/>
                <a:cs typeface="Times New Roman" pitchFamily="18" charset="0"/>
              </a:rPr>
              <a:t> and can be released to the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ea typeface="Times New Roman" pitchFamily="18" charset="0"/>
                <a:cs typeface="Times New Roman" pitchFamily="18" charset="0"/>
              </a:rPr>
              <a:t>c</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onsignee who orders his transport company or the local agent </a:t>
            </a:r>
            <a:r>
              <a:rPr lang="en-US" sz="1100" dirty="0" smtClean="0">
                <a:latin typeface="Arial Black" pitchFamily="34" charset="0"/>
                <a:ea typeface="Times New Roman" pitchFamily="18" charset="0"/>
                <a:cs typeface="Times New Roman" pitchFamily="18" charset="0"/>
              </a:rPr>
              <a:t>to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pick it up</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and deliver it to his WHS.</a:t>
            </a:r>
            <a:endPar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kumimoji="0" lang="nl-BE" sz="14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What’s needed to pick up your goods from the warehouse (CFS)</a:t>
            </a:r>
            <a:endParaRPr kumimoji="0" lang="nl-BE" sz="11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 warehouse will need a copy of the following two documents :</a:t>
            </a:r>
            <a:endParaRPr kumimoji="0" lang="nl-BE" sz="11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tabLst/>
            </a:pPr>
            <a:r>
              <a:rPr lang="en-US" sz="1100" dirty="0" smtClean="0">
                <a:latin typeface="Arial Black" pitchFamily="34" charset="0"/>
                <a:ea typeface="Times New Roman" pitchFamily="18" charset="0"/>
                <a:cs typeface="Times New Roman" pitchFamily="18" charset="0"/>
              </a:rPr>
              <a:t>	-A</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Delivery Order, which will give them permission to release the goods to you or your </a:t>
            </a:r>
          </a:p>
          <a:p>
            <a:pPr marL="0" marR="0" lvl="0" indent="269875" defTabSz="914400" rtl="0" eaLnBrk="0" fontAlgn="base" latinLnBrk="0" hangingPunct="0">
              <a:lnSpc>
                <a:spcPct val="100000"/>
              </a:lnSpc>
              <a:spcBef>
                <a:spcPct val="0"/>
              </a:spcBef>
              <a:spcAft>
                <a:spcPct val="0"/>
              </a:spcAft>
              <a:buClrTx/>
              <a:buSzTx/>
              <a:tabLst/>
            </a:pPr>
            <a:r>
              <a:rPr lang="en-US" sz="1100" dirty="0" smtClean="0">
                <a:latin typeface="Arial Black"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designated trucker or to the</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receiver directly</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a:t>
            </a:r>
            <a:endParaRPr kumimoji="0" lang="it-IT" sz="1100" b="1"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tabLst/>
            </a:pPr>
            <a:r>
              <a:rPr lang="en-US" sz="1100" dirty="0" smtClean="0">
                <a:latin typeface="Arial Black" pitchFamily="34" charset="0"/>
                <a:ea typeface="Times New Roman" pitchFamily="18" charset="0"/>
                <a:cs typeface="Times New Roman" pitchFamily="18" charset="0"/>
              </a:rPr>
              <a:t>              -T</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he customs clearance document</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which shows that Customs gave the green light for your</a:t>
            </a:r>
          </a:p>
          <a:p>
            <a:pPr marL="0" marR="0" lvl="0" indent="269875" defTabSz="914400" rtl="0" eaLnBrk="0" fontAlgn="base" latinLnBrk="0" hangingPunct="0">
              <a:lnSpc>
                <a:spcPct val="100000"/>
              </a:lnSpc>
              <a:spcBef>
                <a:spcPct val="0"/>
              </a:spcBef>
              <a:spcAft>
                <a:spcPct val="0"/>
              </a:spcAft>
              <a:buClrTx/>
              <a:buSzTx/>
              <a:tabLst/>
            </a:pPr>
            <a:r>
              <a:rPr lang="en-US" sz="1100" dirty="0" smtClean="0">
                <a:latin typeface="Arial Black"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goods to be released to the</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receiver.</a:t>
            </a:r>
            <a:endParaRPr kumimoji="0" lang="nl-BE" sz="11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269875"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lang="en-US" sz="1100" dirty="0" smtClean="0">
                <a:latin typeface="Arial Black" pitchFamily="34" charset="0"/>
                <a:ea typeface="Times New Roman" pitchFamily="18" charset="0"/>
                <a:cs typeface="Times New Roman" pitchFamily="18" charset="0"/>
              </a:rPr>
              <a:t>B</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efore </a:t>
            </a:r>
            <a:r>
              <a:rPr lang="en-US" sz="1100" dirty="0" smtClean="0">
                <a:latin typeface="Arial Black" pitchFamily="34" charset="0"/>
                <a:ea typeface="Times New Roman" pitchFamily="18" charset="0"/>
                <a:cs typeface="Times New Roman" pitchFamily="18" charset="0"/>
              </a:rPr>
              <a:t>the Consignee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or </a:t>
            </a:r>
            <a:r>
              <a:rPr lang="en-US" sz="1100" dirty="0" smtClean="0">
                <a:latin typeface="Arial Black" pitchFamily="34" charset="0"/>
                <a:ea typeface="Times New Roman" pitchFamily="18" charset="0"/>
                <a:cs typeface="Times New Roman" pitchFamily="18" charset="0"/>
              </a:rPr>
              <a:t>his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trucker picks up </a:t>
            </a:r>
            <a:r>
              <a:rPr lang="en-US" sz="1100" dirty="0" smtClean="0">
                <a:latin typeface="Arial Black" pitchFamily="34" charset="0"/>
                <a:ea typeface="Times New Roman" pitchFamily="18" charset="0"/>
                <a:cs typeface="Times New Roman" pitchFamily="18" charset="0"/>
              </a:rPr>
              <a:t>a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shipment</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they will</a:t>
            </a:r>
            <a:r>
              <a:rPr kumimoji="0" lang="en-US" sz="1100" b="0" i="0" u="none" strike="noStrike" cap="none" normalizeH="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need to present the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cs typeface="Times New Roman" pitchFamily="18" charset="0"/>
              </a:rPr>
              <a:t>               clearance customs document to the customs officer and the CFS so they then can release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cs typeface="Times New Roman" pitchFamily="18" charset="0"/>
              </a:rPr>
              <a:t>               the cargo.  </a:t>
            </a:r>
          </a:p>
          <a:p>
            <a:pPr marL="0" marR="0" lvl="0" indent="269875" defTabSz="914400" rtl="0" eaLnBrk="0" fontAlgn="base" latinLnBrk="0" hangingPunct="0">
              <a:lnSpc>
                <a:spcPct val="100000"/>
              </a:lnSpc>
              <a:spcBef>
                <a:spcPct val="0"/>
              </a:spcBef>
              <a:spcAft>
                <a:spcPct val="0"/>
              </a:spcAft>
              <a:buClrTx/>
              <a:buSzTx/>
              <a:buFontTx/>
              <a:buNone/>
              <a:tabLst/>
            </a:pPr>
            <a:endParaRPr lang="en-US" sz="1100" dirty="0" smtClean="0">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r>
              <a:rPr lang="en-US" sz="1400" u="sng" dirty="0" smtClean="0">
                <a:solidFill>
                  <a:srgbClr val="002060"/>
                </a:solidFill>
                <a:latin typeface="Arial Black" pitchFamily="34" charset="0"/>
                <a:cs typeface="Times New Roman" pitchFamily="18" charset="0"/>
              </a:rPr>
              <a:t>What are the consequences of such operations in the CFS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cs typeface="Times New Roman" pitchFamily="18" charset="0"/>
              </a:rPr>
              <a:t>	-A tremendous mix of types of general </a:t>
            </a:r>
            <a:r>
              <a:rPr lang="en-US" sz="1100" dirty="0" err="1" smtClean="0">
                <a:latin typeface="Arial Black" pitchFamily="34" charset="0"/>
                <a:cs typeface="Times New Roman" pitchFamily="18" charset="0"/>
              </a:rPr>
              <a:t>groupage</a:t>
            </a:r>
            <a:r>
              <a:rPr lang="en-US" sz="1100" dirty="0" smtClean="0">
                <a:latin typeface="Arial Black" pitchFamily="34" charset="0"/>
                <a:cs typeface="Times New Roman" pitchFamily="18" charset="0"/>
              </a:rPr>
              <a:t> cargo Non Hazardous and Hazardous  IMCO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cs typeface="Times New Roman" pitchFamily="18" charset="0"/>
              </a:rPr>
              <a:t>	-In such operations the risk is very big and the CFS should be one of the first to be reviewed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cs typeface="Times New Roman" pitchFamily="18" charset="0"/>
              </a:rPr>
              <a:t>	 to adhere to the international rules and regulations .</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cs typeface="Times New Roman" pitchFamily="18" charset="0"/>
              </a:rPr>
              <a:t>	-The risks in bodily harm and loss of goods is or can be very important.</a:t>
            </a:r>
          </a:p>
          <a:p>
            <a:pPr marL="0" marR="0" lvl="0" indent="269875" defTabSz="914400" rtl="0" eaLnBrk="0" fontAlgn="base" latinLnBrk="0" hangingPunct="0">
              <a:lnSpc>
                <a:spcPct val="100000"/>
              </a:lnSpc>
              <a:spcBef>
                <a:spcPct val="0"/>
              </a:spcBef>
              <a:spcAft>
                <a:spcPct val="0"/>
              </a:spcAft>
              <a:buClrTx/>
              <a:buSzTx/>
              <a:buFontTx/>
              <a:buNone/>
              <a:tabLst/>
            </a:pPr>
            <a:r>
              <a:rPr lang="en-US" sz="1100" dirty="0" smtClean="0">
                <a:latin typeface="Arial Black" pitchFamily="34" charset="0"/>
                <a:cs typeface="Times New Roman" pitchFamily="18" charset="0"/>
              </a:rPr>
              <a:t>	-A reason the more to make sure all is done as it should.  </a:t>
            </a:r>
          </a:p>
          <a:p>
            <a:pPr marL="0" marR="0" lvl="0" indent="269875" defTabSz="914400" rtl="0" eaLnBrk="0" fontAlgn="base" latinLnBrk="0" hangingPunct="0">
              <a:lnSpc>
                <a:spcPct val="100000"/>
              </a:lnSpc>
              <a:spcBef>
                <a:spcPct val="0"/>
              </a:spcBef>
              <a:spcAft>
                <a:spcPct val="0"/>
              </a:spcAft>
              <a:buClrTx/>
              <a:buSzTx/>
              <a:buFontTx/>
              <a:buNone/>
              <a:tabLst/>
            </a:pPr>
            <a:r>
              <a:rPr lang="en-US" sz="1100" u="sng" dirty="0" smtClean="0">
                <a:latin typeface="Arial Black" pitchFamily="34" charset="0"/>
                <a:cs typeface="Times New Roman" pitchFamily="18" charset="0"/>
              </a:rPr>
              <a:t> </a:t>
            </a:r>
          </a:p>
          <a:p>
            <a:pPr marL="0" marR="0" lvl="0" indent="269875" defTabSz="914400" rtl="0" eaLnBrk="0" fontAlgn="base" latinLnBrk="0" hangingPunct="0">
              <a:lnSpc>
                <a:spcPct val="100000"/>
              </a:lnSpc>
              <a:spcBef>
                <a:spcPct val="0"/>
              </a:spcBef>
              <a:spcAft>
                <a:spcPct val="0"/>
              </a:spcAft>
              <a:buClrTx/>
              <a:buSzTx/>
              <a:buFontTx/>
              <a:buNone/>
              <a:tabLst/>
            </a:pPr>
            <a:endParaRPr lang="en-US" sz="1100" dirty="0" smtClean="0">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lang="en-US" sz="1100" dirty="0" smtClean="0">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lang="en-US" sz="1100" dirty="0" smtClean="0">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lang="en-US" sz="1100" dirty="0" smtClean="0">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lang="en-US" sz="1100" dirty="0" smtClean="0">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Black" pitchFamily="34" charset="0"/>
              <a:cs typeface="Times New Roman" pitchFamily="18" charset="0"/>
            </a:endParaRPr>
          </a:p>
          <a:p>
            <a:pPr marL="0" marR="0" lvl="0" indent="269875"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15</a:t>
            </a:fld>
            <a:endParaRPr lang="en-US"/>
          </a:p>
        </p:txBody>
      </p:sp>
      <p:sp>
        <p:nvSpPr>
          <p:cNvPr id="5" name="Tijdelijke aanduiding voor inhoud 2"/>
          <p:cNvSpPr>
            <a:spLocks noGrp="1"/>
          </p:cNvSpPr>
          <p:nvPr>
            <p:ph idx="1"/>
          </p:nvPr>
        </p:nvSpPr>
        <p:spPr>
          <a:xfrm>
            <a:off x="457200" y="188640"/>
            <a:ext cx="8507288" cy="6336704"/>
          </a:xfrm>
        </p:spPr>
        <p:txBody>
          <a:bodyPr>
            <a:normAutofit lnSpcReduction="10000"/>
          </a:bodyPr>
          <a:lstStyle/>
          <a:p>
            <a:pPr>
              <a:buNone/>
            </a:pPr>
            <a:r>
              <a:rPr lang="en-US" sz="1800" b="1" u="sng" dirty="0" smtClean="0">
                <a:solidFill>
                  <a:srgbClr val="002060"/>
                </a:solidFill>
                <a:latin typeface="Arial Black" pitchFamily="34" charset="0"/>
              </a:rPr>
              <a:t>THE GOALS WHEN STUFFING &amp; STRIPPING CONTAINERS  </a:t>
            </a:r>
          </a:p>
          <a:p>
            <a:pPr algn="ctr">
              <a:buNone/>
            </a:pPr>
            <a:endParaRPr lang="en-US" sz="1400" b="1" dirty="0" smtClean="0">
              <a:latin typeface="Arial Black" pitchFamily="34" charset="0"/>
            </a:endParaRPr>
          </a:p>
          <a:p>
            <a:pPr>
              <a:buNone/>
            </a:pPr>
            <a:r>
              <a:rPr lang="en-US" sz="1400" b="1" dirty="0" smtClean="0">
                <a:solidFill>
                  <a:srgbClr val="002060"/>
                </a:solidFill>
                <a:latin typeface="Arial Black" pitchFamily="34" charset="0"/>
              </a:rPr>
              <a:t>A-The safe shipment and handling of cargoes is a primary objective</a:t>
            </a:r>
          </a:p>
          <a:p>
            <a:pPr>
              <a:buNone/>
            </a:pPr>
            <a:r>
              <a:rPr lang="en-US" sz="1400" b="1" dirty="0" smtClean="0">
                <a:solidFill>
                  <a:srgbClr val="002060"/>
                </a:solidFill>
                <a:latin typeface="Arial Black" pitchFamily="34" charset="0"/>
              </a:rPr>
              <a:t>B-This is especially important when hazardous cargoes are handled</a:t>
            </a:r>
          </a:p>
          <a:p>
            <a:pPr>
              <a:buNone/>
            </a:pPr>
            <a:r>
              <a:rPr lang="en-US" sz="1400" b="1" dirty="0" smtClean="0">
                <a:solidFill>
                  <a:srgbClr val="002060"/>
                </a:solidFill>
                <a:latin typeface="Arial Black" pitchFamily="34" charset="0"/>
              </a:rPr>
              <a:t>C-Delivery of the cargo in complete clean and in good condition.</a:t>
            </a:r>
          </a:p>
          <a:p>
            <a:pPr>
              <a:buNone/>
            </a:pPr>
            <a:endParaRPr lang="en-US" sz="1400" b="1" dirty="0" smtClean="0">
              <a:latin typeface="Arial Black" pitchFamily="34" charset="0"/>
            </a:endParaRPr>
          </a:p>
          <a:p>
            <a:pPr>
              <a:buNone/>
            </a:pPr>
            <a:r>
              <a:rPr lang="en-US" sz="1400" b="1" dirty="0" smtClean="0">
                <a:latin typeface="Arial Black" pitchFamily="34" charset="0"/>
              </a:rPr>
              <a:t>There are 10 steps to be aware of when stuffing and securing a freight container</a:t>
            </a:r>
            <a:endParaRPr lang="nl-BE" sz="1400" b="1" dirty="0" smtClean="0">
              <a:latin typeface="Arial Black" pitchFamily="34" charset="0"/>
            </a:endParaRPr>
          </a:p>
          <a:p>
            <a:pPr>
              <a:buNone/>
            </a:pPr>
            <a:r>
              <a:rPr lang="en-US" sz="1200" b="1" dirty="0" smtClean="0"/>
              <a:t> </a:t>
            </a:r>
            <a:endParaRPr lang="nl-BE" sz="1200" b="1" dirty="0" smtClean="0"/>
          </a:p>
          <a:p>
            <a:pPr>
              <a:buNone/>
            </a:pPr>
            <a:r>
              <a:rPr lang="en-US" sz="1800" b="1" u="sng" dirty="0" smtClean="0">
                <a:solidFill>
                  <a:srgbClr val="002060"/>
                </a:solidFill>
                <a:latin typeface="Arial Black" pitchFamily="34" charset="0"/>
              </a:rPr>
              <a:t>1-The key person</a:t>
            </a:r>
            <a:r>
              <a:rPr lang="en-US" sz="1800" b="1" dirty="0" smtClean="0">
                <a:solidFill>
                  <a:srgbClr val="002060"/>
                </a:solidFill>
                <a:latin typeface="Arial Black" pitchFamily="34" charset="0"/>
              </a:rPr>
              <a:t> </a:t>
            </a:r>
          </a:p>
          <a:p>
            <a:pPr>
              <a:buNone/>
            </a:pPr>
            <a:r>
              <a:rPr lang="en-US" sz="1100" b="1" dirty="0" smtClean="0">
                <a:latin typeface="Arial Black" pitchFamily="34" charset="0"/>
              </a:rPr>
              <a:t>Is the shipper and/or the person responsible for loading (packing/stuffing) the container. </a:t>
            </a:r>
            <a:endParaRPr lang="nl-BE" sz="1100" b="1" dirty="0" smtClean="0">
              <a:latin typeface="Arial Black" pitchFamily="34" charset="0"/>
            </a:endParaRPr>
          </a:p>
          <a:p>
            <a:pPr>
              <a:buNone/>
            </a:pPr>
            <a:r>
              <a:rPr lang="en-US" sz="1100" b="1" dirty="0" smtClean="0">
                <a:latin typeface="Arial Black" pitchFamily="34" charset="0"/>
              </a:rPr>
              <a:t>The right container for the job should be selected. </a:t>
            </a:r>
          </a:p>
          <a:p>
            <a:pPr>
              <a:buNone/>
            </a:pPr>
            <a:r>
              <a:rPr lang="en-US" sz="1100" b="1" dirty="0" smtClean="0">
                <a:latin typeface="Arial Black" pitchFamily="34" charset="0"/>
              </a:rPr>
              <a:t>Does the cargo need refrigeration, ventilation, special handling equipment, securing devices or</a:t>
            </a:r>
          </a:p>
          <a:p>
            <a:pPr>
              <a:buNone/>
            </a:pPr>
            <a:r>
              <a:rPr lang="en-US" sz="1100" b="1" dirty="0" smtClean="0">
                <a:latin typeface="Arial Black" pitchFamily="34" charset="0"/>
              </a:rPr>
              <a:t>special dunnage in the container? </a:t>
            </a:r>
            <a:endParaRPr lang="nl-BE" sz="1100" b="1" dirty="0" smtClean="0">
              <a:latin typeface="Arial Black" pitchFamily="34" charset="0"/>
            </a:endParaRPr>
          </a:p>
          <a:p>
            <a:pPr>
              <a:buNone/>
            </a:pPr>
            <a:r>
              <a:rPr lang="en-US" sz="1100" b="1" dirty="0" smtClean="0">
                <a:latin typeface="Arial Black" pitchFamily="34" charset="0"/>
              </a:rPr>
              <a:t>Is it for exclusive use? </a:t>
            </a:r>
            <a:endParaRPr lang="nl-BE" sz="1100" b="1" dirty="0" smtClean="0">
              <a:latin typeface="Arial Black" pitchFamily="34" charset="0"/>
            </a:endParaRPr>
          </a:p>
          <a:p>
            <a:pPr>
              <a:buNone/>
            </a:pPr>
            <a:r>
              <a:rPr lang="en-US" sz="1100" b="1" dirty="0" smtClean="0">
                <a:latin typeface="Arial Black" pitchFamily="34" charset="0"/>
              </a:rPr>
              <a:t>If in doubt, consult your ocean carrier or container leasing firm.</a:t>
            </a:r>
            <a:endParaRPr lang="nl-BE" sz="1100" b="1" dirty="0" smtClean="0">
              <a:latin typeface="Arial Black" pitchFamily="34" charset="0"/>
            </a:endParaRPr>
          </a:p>
          <a:p>
            <a:pPr>
              <a:buNone/>
            </a:pPr>
            <a:endParaRPr lang="en-US" sz="1100" b="1" u="sng" dirty="0" smtClean="0">
              <a:latin typeface="+mj-lt"/>
            </a:endParaRPr>
          </a:p>
          <a:p>
            <a:pPr>
              <a:buNone/>
            </a:pPr>
            <a:r>
              <a:rPr lang="en-US" sz="1800" b="1" u="sng" dirty="0" smtClean="0">
                <a:solidFill>
                  <a:srgbClr val="002060"/>
                </a:solidFill>
                <a:latin typeface="Arial Black" pitchFamily="34" charset="0"/>
              </a:rPr>
              <a:t>2. Container Condition.</a:t>
            </a:r>
            <a:endParaRPr lang="nl-BE" sz="1800" b="1" dirty="0" smtClean="0">
              <a:solidFill>
                <a:srgbClr val="002060"/>
              </a:solidFill>
              <a:latin typeface="Arial Black" pitchFamily="34" charset="0"/>
            </a:endParaRPr>
          </a:p>
          <a:p>
            <a:pPr>
              <a:buNone/>
            </a:pPr>
            <a:r>
              <a:rPr lang="en-US" sz="1100" b="1" dirty="0" smtClean="0">
                <a:latin typeface="Arial Black" pitchFamily="34" charset="0"/>
              </a:rPr>
              <a:t>Check your container when it arrives (empty or laden) </a:t>
            </a:r>
            <a:endParaRPr lang="nl-BE" sz="1100" b="1" dirty="0" smtClean="0">
              <a:latin typeface="Arial Black" pitchFamily="34" charset="0"/>
            </a:endParaRPr>
          </a:p>
          <a:p>
            <a:pPr>
              <a:buNone/>
            </a:pPr>
            <a:r>
              <a:rPr lang="en-US" sz="1100" b="1" dirty="0" smtClean="0">
                <a:latin typeface="Arial Black" pitchFamily="34" charset="0"/>
              </a:rPr>
              <a:t>Is it the type you ordered and does it have valid ACEP or CSC plates ?</a:t>
            </a:r>
            <a:endParaRPr lang="nl-BE" sz="1100" b="1" dirty="0" smtClean="0">
              <a:latin typeface="Arial Black" pitchFamily="34" charset="0"/>
            </a:endParaRPr>
          </a:p>
          <a:p>
            <a:pPr>
              <a:buNone/>
            </a:pPr>
            <a:r>
              <a:rPr lang="en-US" sz="1100" b="1" dirty="0" smtClean="0">
                <a:latin typeface="Arial Black" pitchFamily="34" charset="0"/>
              </a:rPr>
              <a:t>Examine it for:</a:t>
            </a:r>
            <a:endParaRPr lang="nl-BE" sz="1100" b="1" dirty="0" smtClean="0">
              <a:latin typeface="Arial Black" pitchFamily="34" charset="0"/>
            </a:endParaRPr>
          </a:p>
          <a:p>
            <a:pPr>
              <a:buNone/>
            </a:pPr>
            <a:r>
              <a:rPr lang="en-US" sz="1100" b="1" dirty="0" smtClean="0">
                <a:latin typeface="Arial Black" pitchFamily="34" charset="0"/>
              </a:rPr>
              <a:t>-Cleanliness. Is it odor free? </a:t>
            </a:r>
            <a:endParaRPr lang="nl-BE" sz="1100" b="1" dirty="0" smtClean="0">
              <a:latin typeface="Arial Black" pitchFamily="34" charset="0"/>
            </a:endParaRPr>
          </a:p>
          <a:p>
            <a:pPr>
              <a:buNone/>
            </a:pPr>
            <a:r>
              <a:rPr lang="en-US" sz="1100" b="1" dirty="0" smtClean="0">
                <a:latin typeface="Arial Black" pitchFamily="34" charset="0"/>
              </a:rPr>
              <a:t>-Is it weatherproof ? </a:t>
            </a:r>
            <a:endParaRPr lang="nl-BE" sz="1100" b="1" dirty="0" smtClean="0">
              <a:latin typeface="Arial Black" pitchFamily="34" charset="0"/>
            </a:endParaRPr>
          </a:p>
          <a:p>
            <a:pPr>
              <a:buNone/>
            </a:pPr>
            <a:r>
              <a:rPr lang="en-US" sz="1100" b="1" dirty="0" smtClean="0">
                <a:latin typeface="Arial Black" pitchFamily="34" charset="0"/>
              </a:rPr>
              <a:t>-If it happened to be raining (or there is melting snow on top) that’s a good time to check for leaks.</a:t>
            </a:r>
            <a:endParaRPr lang="nl-BE" sz="1100" b="1" dirty="0" smtClean="0">
              <a:latin typeface="Arial Black" pitchFamily="34" charset="0"/>
            </a:endParaRPr>
          </a:p>
          <a:p>
            <a:pPr>
              <a:buNone/>
            </a:pPr>
            <a:r>
              <a:rPr lang="en-US" sz="1100" b="1" dirty="0" smtClean="0">
                <a:latin typeface="Arial Black" pitchFamily="34" charset="0"/>
              </a:rPr>
              <a:t> Otherwise a visual check can be made by inspecting the freight container from within. </a:t>
            </a:r>
            <a:endParaRPr lang="nl-BE" sz="1100" b="1" dirty="0" smtClean="0">
              <a:latin typeface="Arial Black" pitchFamily="34" charset="0"/>
            </a:endParaRPr>
          </a:p>
          <a:p>
            <a:pPr>
              <a:buNone/>
            </a:pPr>
            <a:r>
              <a:rPr lang="en-US" sz="1100" b="1" dirty="0" smtClean="0">
                <a:latin typeface="Arial Black" pitchFamily="34" charset="0"/>
              </a:rPr>
              <a:t> If any light enters, then water will. (If in doubt, spray it with a hose.) </a:t>
            </a:r>
            <a:endParaRPr lang="nl-BE" sz="1100" b="1" dirty="0" smtClean="0">
              <a:latin typeface="Arial Black" pitchFamily="34" charset="0"/>
            </a:endParaRPr>
          </a:p>
          <a:p>
            <a:pPr>
              <a:buNone/>
            </a:pPr>
            <a:r>
              <a:rPr lang="en-US" sz="1100" b="1" dirty="0" smtClean="0">
                <a:latin typeface="Arial Black" pitchFamily="34" charset="0"/>
              </a:rPr>
              <a:t> Take particular note of the door gaskets and how well the doors close and check for structural damage.</a:t>
            </a:r>
            <a:endParaRPr lang="nl-BE" sz="1100" b="1" dirty="0" smtClean="0">
              <a:latin typeface="Arial Black" pitchFamily="34" charset="0"/>
            </a:endParaRPr>
          </a:p>
          <a:p>
            <a:pPr>
              <a:buNone/>
            </a:pPr>
            <a:r>
              <a:rPr lang="en-US" sz="1100" b="1" dirty="0" smtClean="0">
                <a:latin typeface="Arial Black" pitchFamily="34" charset="0"/>
              </a:rPr>
              <a:t> This is often a vulnerable point.</a:t>
            </a:r>
            <a:endParaRPr lang="nl-BE" sz="1100" b="1" dirty="0" smtClean="0">
              <a:latin typeface="Arial Black" pitchFamily="34" charset="0"/>
            </a:endParaRPr>
          </a:p>
          <a:p>
            <a:pPr>
              <a:buNone/>
            </a:pPr>
            <a:r>
              <a:rPr lang="en-US" sz="1100" b="1" dirty="0" smtClean="0">
                <a:latin typeface="Arial Black" pitchFamily="34" charset="0"/>
              </a:rPr>
              <a:t>-If it is fitted with cargo restraint devices, are they in good condition and in sufficient supply?</a:t>
            </a:r>
            <a:endParaRPr lang="nl-BE" sz="1100" b="1" dirty="0" smtClean="0">
              <a:latin typeface="Arial Black" pitchFamily="34" charset="0"/>
            </a:endParaRPr>
          </a:p>
          <a:p>
            <a:pPr>
              <a:buNone/>
            </a:pPr>
            <a:r>
              <a:rPr lang="en-US" sz="1100" b="1" dirty="0" smtClean="0">
                <a:latin typeface="Arial Black" pitchFamily="34" charset="0"/>
              </a:rPr>
              <a:t>-Examine the container carefully for physical condition-Has it been repaired?-If so, does the repair quality</a:t>
            </a:r>
          </a:p>
          <a:p>
            <a:pPr>
              <a:buNone/>
            </a:pPr>
            <a:r>
              <a:rPr lang="en-US" sz="1100" b="1" dirty="0" smtClean="0">
                <a:latin typeface="Arial Black" pitchFamily="34" charset="0"/>
              </a:rPr>
              <a:t> restore the original strength and weather-proof integrity?</a:t>
            </a:r>
            <a:endParaRPr lang="nl-BE" sz="1100" b="1" dirty="0" smtClean="0">
              <a:latin typeface="Arial Black" pitchFamily="34" charset="0"/>
            </a:endParaRPr>
          </a:p>
          <a:p>
            <a:pPr>
              <a:buNone/>
            </a:pPr>
            <a:endParaRPr lang="en-US" sz="1100"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60648"/>
            <a:ext cx="8686800" cy="5865515"/>
          </a:xfrm>
        </p:spPr>
        <p:txBody>
          <a:bodyPr>
            <a:normAutofit/>
          </a:bodyPr>
          <a:lstStyle/>
          <a:p>
            <a:pPr>
              <a:buNone/>
            </a:pPr>
            <a:r>
              <a:rPr lang="en-US" sz="1200" b="1" dirty="0" smtClean="0">
                <a:latin typeface="Arial Black" pitchFamily="34" charset="0"/>
              </a:rPr>
              <a:t>Look at the sides. Examine them carefully to see if there are any holes or fractured welds. </a:t>
            </a:r>
            <a:endParaRPr lang="nl-BE" sz="1200" b="1" dirty="0" smtClean="0">
              <a:latin typeface="Arial Black" pitchFamily="34" charset="0"/>
            </a:endParaRPr>
          </a:p>
          <a:p>
            <a:pPr>
              <a:buNone/>
            </a:pPr>
            <a:r>
              <a:rPr lang="en-US" sz="1200" b="1" dirty="0" smtClean="0">
                <a:latin typeface="Arial Black" pitchFamily="34" charset="0"/>
              </a:rPr>
              <a:t> Is the container racked (twisted) or out of line? If so, it has been misused and will probably </a:t>
            </a:r>
          </a:p>
          <a:p>
            <a:pPr>
              <a:buNone/>
            </a:pPr>
            <a:r>
              <a:rPr lang="en-US" sz="1200" b="1" dirty="0" smtClean="0">
                <a:latin typeface="Arial Black" pitchFamily="34" charset="0"/>
              </a:rPr>
              <a:t> be inadequate</a:t>
            </a:r>
            <a:r>
              <a:rPr lang="nl-BE" sz="1200" b="1" dirty="0" smtClean="0">
                <a:latin typeface="Arial Black" pitchFamily="34" charset="0"/>
              </a:rPr>
              <a:t> </a:t>
            </a:r>
            <a:r>
              <a:rPr lang="en-US" sz="1200" b="1" dirty="0" smtClean="0">
                <a:latin typeface="Arial Black" pitchFamily="34" charset="0"/>
              </a:rPr>
              <a:t>for the safe carriage of your cargo. </a:t>
            </a:r>
          </a:p>
          <a:p>
            <a:pPr>
              <a:buNone/>
            </a:pPr>
            <a:r>
              <a:rPr lang="en-US" sz="1200" b="1" dirty="0" smtClean="0">
                <a:latin typeface="Arial Black" pitchFamily="34" charset="0"/>
              </a:rPr>
              <a:t>(Distorted </a:t>
            </a:r>
            <a:r>
              <a:rPr lang="en-US" sz="1200" dirty="0" smtClean="0">
                <a:latin typeface="Arial Black" pitchFamily="34" charset="0"/>
              </a:rPr>
              <a:t>containers are unlikely to fit properly with chassis and</a:t>
            </a:r>
            <a:r>
              <a:rPr lang="nl-BE" sz="1200" dirty="0" smtClean="0">
                <a:latin typeface="Arial Black" pitchFamily="34" charset="0"/>
              </a:rPr>
              <a:t> </a:t>
            </a:r>
            <a:r>
              <a:rPr lang="en-US" sz="1200" dirty="0" smtClean="0">
                <a:latin typeface="Arial Black" pitchFamily="34" charset="0"/>
              </a:rPr>
              <a:t>handling equipment that must </a:t>
            </a:r>
          </a:p>
          <a:p>
            <a:pPr>
              <a:buNone/>
            </a:pPr>
            <a:r>
              <a:rPr lang="en-US" sz="1200" dirty="0" smtClean="0">
                <a:latin typeface="Arial Black" pitchFamily="34" charset="0"/>
              </a:rPr>
              <a:t> lock into all corner </a:t>
            </a:r>
            <a:r>
              <a:rPr lang="en-US" sz="1200" b="1" dirty="0" smtClean="0">
                <a:latin typeface="Arial Black" pitchFamily="34" charset="0"/>
              </a:rPr>
              <a:t>fittings.) </a:t>
            </a:r>
            <a:endParaRPr lang="nl-BE" sz="1200" b="1" dirty="0" smtClean="0">
              <a:latin typeface="Arial Black" pitchFamily="34" charset="0"/>
            </a:endParaRPr>
          </a:p>
          <a:p>
            <a:pPr>
              <a:buNone/>
            </a:pPr>
            <a:r>
              <a:rPr lang="en-US" sz="1200" b="1" dirty="0" smtClean="0">
                <a:latin typeface="Arial Black" pitchFamily="34" charset="0"/>
              </a:rPr>
              <a:t> Have all placards and markings applicable to previous hazardous cargoes, precautions or</a:t>
            </a:r>
          </a:p>
          <a:p>
            <a:pPr>
              <a:buNone/>
            </a:pPr>
            <a:r>
              <a:rPr lang="en-US" sz="1200" b="1" dirty="0" smtClean="0">
                <a:latin typeface="Arial Black" pitchFamily="34" charset="0"/>
              </a:rPr>
              <a:t> destinations</a:t>
            </a:r>
            <a:r>
              <a:rPr lang="nl-BE" sz="1200" b="1" dirty="0" smtClean="0">
                <a:latin typeface="Arial Black" pitchFamily="34" charset="0"/>
              </a:rPr>
              <a:t> </a:t>
            </a:r>
            <a:r>
              <a:rPr lang="en-US" sz="1200" b="1" dirty="0" smtClean="0">
                <a:latin typeface="Arial Black" pitchFamily="34" charset="0"/>
              </a:rPr>
              <a:t>been removed from sides and doors?</a:t>
            </a:r>
            <a:endParaRPr lang="nl-BE" sz="1200" b="1" dirty="0" smtClean="0">
              <a:latin typeface="Arial Black" pitchFamily="34" charset="0"/>
            </a:endParaRPr>
          </a:p>
          <a:p>
            <a:pPr>
              <a:buNone/>
            </a:pPr>
            <a:r>
              <a:rPr lang="en-US" sz="1200" b="1" dirty="0" smtClean="0">
                <a:latin typeface="Arial Black" pitchFamily="34" charset="0"/>
              </a:rPr>
              <a:t> If it doesn’t pass these tests, call for another container. </a:t>
            </a:r>
            <a:endParaRPr lang="nl-BE" sz="1200" b="1" dirty="0" smtClean="0">
              <a:latin typeface="Arial Black" pitchFamily="34" charset="0"/>
            </a:endParaRPr>
          </a:p>
          <a:p>
            <a:pPr>
              <a:buNone/>
            </a:pPr>
            <a:r>
              <a:rPr lang="en-US" sz="1200" b="1" dirty="0" smtClean="0">
                <a:latin typeface="Arial Black" pitchFamily="34" charset="0"/>
              </a:rPr>
              <a:t> Remember, if you do not give your cargo the right start, it has little chance of arriving in </a:t>
            </a:r>
          </a:p>
          <a:p>
            <a:pPr>
              <a:buNone/>
            </a:pPr>
            <a:r>
              <a:rPr lang="en-US" sz="1200" b="1" dirty="0" smtClean="0">
                <a:latin typeface="Arial Black" pitchFamily="34" charset="0"/>
              </a:rPr>
              <a:t> good condition.</a:t>
            </a:r>
            <a:endParaRPr lang="nl-BE" sz="1200" b="1" dirty="0" smtClean="0">
              <a:latin typeface="Arial Black" pitchFamily="34" charset="0"/>
            </a:endParaRPr>
          </a:p>
          <a:p>
            <a:pPr>
              <a:buNone/>
            </a:pPr>
            <a:r>
              <a:rPr lang="en-US" sz="1200" b="1" dirty="0" smtClean="0">
                <a:latin typeface="Arial Black" pitchFamily="34" charset="0"/>
              </a:rPr>
              <a:t> </a:t>
            </a:r>
          </a:p>
          <a:p>
            <a:pPr>
              <a:buNone/>
            </a:pPr>
            <a:endParaRPr lang="nl-BE" sz="1200" b="1" dirty="0" smtClean="0"/>
          </a:p>
          <a:p>
            <a:pPr>
              <a:buNone/>
            </a:pPr>
            <a:r>
              <a:rPr lang="en-US" sz="1800" b="1" u="sng" dirty="0" smtClean="0">
                <a:solidFill>
                  <a:srgbClr val="002060"/>
                </a:solidFill>
                <a:latin typeface="Arial Black" pitchFamily="34" charset="0"/>
              </a:rPr>
              <a:t>3. About Stowing and Stuffing. </a:t>
            </a:r>
            <a:endParaRPr lang="nl-BE" sz="1800" b="1" dirty="0" smtClean="0">
              <a:solidFill>
                <a:srgbClr val="002060"/>
              </a:solidFill>
              <a:latin typeface="Arial Black" pitchFamily="34" charset="0"/>
            </a:endParaRPr>
          </a:p>
          <a:p>
            <a:pPr>
              <a:buNone/>
            </a:pPr>
            <a:r>
              <a:rPr lang="en-US" sz="1200" b="1" dirty="0" smtClean="0">
                <a:latin typeface="Arial Black" pitchFamily="34" charset="0"/>
              </a:rPr>
              <a:t>In a sense, the SHIPPER/CFS is now stowing the ship because a container ship is loaded </a:t>
            </a:r>
          </a:p>
          <a:p>
            <a:pPr>
              <a:buNone/>
            </a:pPr>
            <a:r>
              <a:rPr lang="en-US" sz="1200" b="1" dirty="0" smtClean="0">
                <a:latin typeface="Arial Black" pitchFamily="34" charset="0"/>
              </a:rPr>
              <a:t>with hundreds of small portable cargo compartments . </a:t>
            </a:r>
          </a:p>
          <a:p>
            <a:pPr>
              <a:buNone/>
            </a:pPr>
            <a:r>
              <a:rPr lang="en-US" sz="1200" b="1" dirty="0" smtClean="0">
                <a:latin typeface="Arial Black" pitchFamily="34" charset="0"/>
              </a:rPr>
              <a:t> i.e. freight containers offered by numerous shippers of many containerized cargoes.</a:t>
            </a:r>
          </a:p>
          <a:p>
            <a:pPr>
              <a:buNone/>
            </a:pPr>
            <a:endParaRPr lang="en-US" sz="1200" b="1" dirty="0" smtClean="0">
              <a:latin typeface="Arial Black" pitchFamily="34" charset="0"/>
            </a:endParaRPr>
          </a:p>
          <a:p>
            <a:pPr>
              <a:buNone/>
            </a:pPr>
            <a:r>
              <a:rPr lang="en-US" sz="1200" b="1" dirty="0" smtClean="0">
                <a:latin typeface="Arial Black" pitchFamily="34" charset="0"/>
              </a:rPr>
              <a:t>Stuffing has become a commonly used term for the loading of cargo into freight containers. </a:t>
            </a:r>
            <a:endParaRPr lang="nl-BE" sz="1200" b="1" dirty="0" smtClean="0">
              <a:latin typeface="Arial Black" pitchFamily="34" charset="0"/>
            </a:endParaRPr>
          </a:p>
          <a:p>
            <a:pPr>
              <a:buNone/>
            </a:pPr>
            <a:r>
              <a:rPr lang="en-US" sz="1200" b="1" dirty="0" smtClean="0">
                <a:latin typeface="Arial Black" pitchFamily="34" charset="0"/>
              </a:rPr>
              <a:t>The International Maritime Organization refers to that operation as packing.</a:t>
            </a:r>
          </a:p>
          <a:p>
            <a:pPr>
              <a:buNone/>
            </a:pPr>
            <a:r>
              <a:rPr lang="en-US" sz="1200" b="1" dirty="0" smtClean="0">
                <a:latin typeface="Arial Black" pitchFamily="34" charset="0"/>
              </a:rPr>
              <a:t>To stow is to place or arrange compactly and put safely in place. </a:t>
            </a:r>
            <a:endParaRPr lang="nl-BE" sz="1200" b="1" dirty="0" smtClean="0">
              <a:latin typeface="Arial Black" pitchFamily="34" charset="0"/>
            </a:endParaRPr>
          </a:p>
          <a:p>
            <a:pPr>
              <a:buNone/>
            </a:pPr>
            <a:r>
              <a:rPr lang="en-US" sz="1200" b="1" dirty="0" smtClean="0">
                <a:latin typeface="Arial Black" pitchFamily="34" charset="0"/>
              </a:rPr>
              <a:t>Stowing is a traditional seafaring word meaning to make things ready for sea transportation </a:t>
            </a:r>
          </a:p>
          <a:p>
            <a:pPr>
              <a:buNone/>
            </a:pPr>
            <a:r>
              <a:rPr lang="en-US" sz="1200" b="1" dirty="0" smtClean="0">
                <a:latin typeface="Arial Black" pitchFamily="34" charset="0"/>
              </a:rPr>
              <a:t>and to condition and prepare and place cargo and equipment properly  into the container .</a:t>
            </a:r>
          </a:p>
          <a:p>
            <a:pPr>
              <a:buNone/>
            </a:pPr>
            <a:r>
              <a:rPr lang="en-US" sz="1200" b="1" dirty="0" smtClean="0">
                <a:latin typeface="Arial Black" pitchFamily="34" charset="0"/>
              </a:rPr>
              <a:t>Load, as used by the railroad and trucking industries, is generally synonymous with “stow.”	</a:t>
            </a:r>
          </a:p>
          <a:p>
            <a:pPr>
              <a:buNone/>
            </a:pPr>
            <a:r>
              <a:rPr lang="en-US" sz="1200" b="1" dirty="0" smtClean="0">
                <a:latin typeface="Arial Black" pitchFamily="34" charset="0"/>
              </a:rPr>
              <a:t>Whatever you call it, stow the cargo properly in the correct freight container and secure it well. </a:t>
            </a:r>
          </a:p>
          <a:p>
            <a:pPr>
              <a:buNone/>
            </a:pPr>
            <a:r>
              <a:rPr lang="en-US" sz="1200" b="1" dirty="0" smtClean="0">
                <a:latin typeface="Arial Black" pitchFamily="34" charset="0"/>
              </a:rPr>
              <a:t>(“Stow” and “secure” are two distinct operations you’ll note.)</a:t>
            </a:r>
            <a:endParaRPr lang="nl-BE" sz="1200" b="1" dirty="0" smtClean="0">
              <a:latin typeface="Arial Black" pitchFamily="34" charset="0"/>
            </a:endParaRPr>
          </a:p>
          <a:p>
            <a:pPr>
              <a:buNone/>
            </a:pPr>
            <a:endParaRPr lang="en-US" sz="12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260648"/>
            <a:ext cx="8712968" cy="5865515"/>
          </a:xfrm>
        </p:spPr>
        <p:txBody>
          <a:bodyPr>
            <a:normAutofit/>
          </a:bodyPr>
          <a:lstStyle/>
          <a:p>
            <a:pPr>
              <a:buNone/>
            </a:pPr>
            <a:r>
              <a:rPr lang="en-US" sz="1800" b="1" u="sng" dirty="0" smtClean="0">
                <a:solidFill>
                  <a:srgbClr val="002060"/>
                </a:solidFill>
                <a:latin typeface="Arial Black" pitchFamily="34" charset="0"/>
              </a:rPr>
              <a:t>4. Weight Distribution and Space Utilization.</a:t>
            </a:r>
            <a:endParaRPr lang="nl-BE" sz="1800" b="1" dirty="0" smtClean="0">
              <a:solidFill>
                <a:srgbClr val="002060"/>
              </a:solidFill>
              <a:latin typeface="Arial Black" pitchFamily="34" charset="0"/>
            </a:endParaRPr>
          </a:p>
          <a:p>
            <a:pPr>
              <a:buNone/>
            </a:pPr>
            <a:r>
              <a:rPr lang="en-US" sz="1200" b="1" dirty="0" smtClean="0">
                <a:latin typeface="Arial Black" pitchFamily="34" charset="0"/>
              </a:rPr>
              <a:t>IMPORTANT: Pre-plan the stowage of the cargo in container. </a:t>
            </a:r>
            <a:endParaRPr lang="nl-BE" sz="1200" b="1" dirty="0" smtClean="0">
              <a:latin typeface="Arial Black" pitchFamily="34" charset="0"/>
            </a:endParaRPr>
          </a:p>
          <a:p>
            <a:pPr>
              <a:buNone/>
            </a:pPr>
            <a:r>
              <a:rPr lang="en-US" sz="1200" b="1" dirty="0" smtClean="0">
                <a:latin typeface="Arial Black" pitchFamily="34" charset="0"/>
              </a:rPr>
              <a:t>The weight should be spread evenly over the entire length and width of the floor of the container.</a:t>
            </a:r>
            <a:endParaRPr lang="nl-BE" sz="1200" b="1" dirty="0" smtClean="0">
              <a:latin typeface="Arial Black" pitchFamily="34" charset="0"/>
            </a:endParaRPr>
          </a:p>
          <a:p>
            <a:pPr>
              <a:buNone/>
            </a:pPr>
            <a:r>
              <a:rPr lang="en-US" sz="1200" b="1" dirty="0" smtClean="0">
                <a:latin typeface="Arial Black" pitchFamily="34" charset="0"/>
              </a:rPr>
              <a:t>For example, if you have a 40-foot container with a cargo capacity of 55.000 pounds and a cubic</a:t>
            </a:r>
          </a:p>
          <a:p>
            <a:pPr>
              <a:buNone/>
            </a:pPr>
            <a:r>
              <a:rPr lang="en-US" sz="1200" b="1" dirty="0" smtClean="0">
                <a:latin typeface="Arial Black" pitchFamily="34" charset="0"/>
              </a:rPr>
              <a:t>capacity of 2.090 cubic feet and your cargo weighs 55.000 pounds but measures only 1.000 cubic</a:t>
            </a:r>
          </a:p>
          <a:p>
            <a:pPr>
              <a:buNone/>
            </a:pPr>
            <a:r>
              <a:rPr lang="en-US" sz="1200" b="1" dirty="0" smtClean="0">
                <a:latin typeface="Arial Black" pitchFamily="34" charset="0"/>
              </a:rPr>
              <a:t>feet, it should be stowed about half the height of the container over the entire floor, rather than to</a:t>
            </a:r>
          </a:p>
          <a:p>
            <a:pPr>
              <a:buNone/>
            </a:pPr>
            <a:r>
              <a:rPr lang="en-US" sz="1200" b="1" dirty="0" smtClean="0">
                <a:latin typeface="Arial Black" pitchFamily="34" charset="0"/>
              </a:rPr>
              <a:t>the top for one-half the length.</a:t>
            </a:r>
            <a:endParaRPr lang="nl-BE" sz="1200" b="1" dirty="0" smtClean="0">
              <a:latin typeface="Arial Black" pitchFamily="34" charset="0"/>
            </a:endParaRPr>
          </a:p>
          <a:p>
            <a:pPr>
              <a:buNone/>
            </a:pPr>
            <a:r>
              <a:rPr lang="en-US" sz="1200" b="1" dirty="0" smtClean="0">
                <a:latin typeface="Arial Black" pitchFamily="34" charset="0"/>
              </a:rPr>
              <a:t>If you are stowing cargoes of uniform density (other than heavily concentrated packages), </a:t>
            </a:r>
          </a:p>
          <a:p>
            <a:pPr>
              <a:buNone/>
            </a:pPr>
            <a:r>
              <a:rPr lang="en-US" sz="1200" b="1" dirty="0" smtClean="0">
                <a:latin typeface="Arial Black" pitchFamily="34" charset="0"/>
              </a:rPr>
              <a:t>then a proper, even weight distribution is not a problem. </a:t>
            </a:r>
            <a:endParaRPr lang="nl-BE" sz="1200" b="1" dirty="0" smtClean="0">
              <a:latin typeface="Arial Black" pitchFamily="34" charset="0"/>
            </a:endParaRPr>
          </a:p>
          <a:p>
            <a:pPr>
              <a:buNone/>
            </a:pPr>
            <a:r>
              <a:rPr lang="en-US" sz="1200" b="1" dirty="0" smtClean="0">
                <a:latin typeface="Arial Black" pitchFamily="34" charset="0"/>
              </a:rPr>
              <a:t>Cargoes of various densities are more of a problem. </a:t>
            </a:r>
            <a:endParaRPr lang="nl-BE" sz="1200" b="1" dirty="0" smtClean="0">
              <a:latin typeface="Arial Black" pitchFamily="34" charset="0"/>
            </a:endParaRPr>
          </a:p>
          <a:p>
            <a:pPr>
              <a:buNone/>
            </a:pPr>
            <a:r>
              <a:rPr lang="en-US" sz="1200" b="1" dirty="0" smtClean="0">
                <a:latin typeface="Arial Black" pitchFamily="34" charset="0"/>
              </a:rPr>
              <a:t> </a:t>
            </a:r>
            <a:endParaRPr lang="nl-BE" sz="1200" b="1" dirty="0" smtClean="0">
              <a:solidFill>
                <a:srgbClr val="002060"/>
              </a:solidFill>
            </a:endParaRPr>
          </a:p>
          <a:p>
            <a:pPr>
              <a:buNone/>
            </a:pPr>
            <a:r>
              <a:rPr lang="en-US" sz="1800" b="1" u="sng" dirty="0" smtClean="0">
                <a:solidFill>
                  <a:srgbClr val="002060"/>
                </a:solidFill>
                <a:latin typeface="Arial Black" pitchFamily="34" charset="0"/>
              </a:rPr>
              <a:t>5. Compatibility of Cargoes.</a:t>
            </a:r>
            <a:endParaRPr lang="nl-BE" sz="1800" b="1" dirty="0" smtClean="0">
              <a:solidFill>
                <a:srgbClr val="002060"/>
              </a:solidFill>
              <a:latin typeface="Arial Black" pitchFamily="34" charset="0"/>
            </a:endParaRPr>
          </a:p>
          <a:p>
            <a:pPr>
              <a:buNone/>
            </a:pPr>
            <a:r>
              <a:rPr lang="en-US" sz="1200" b="1" dirty="0" smtClean="0">
                <a:latin typeface="Arial Black" pitchFamily="34" charset="0"/>
              </a:rPr>
              <a:t>If the container is loaded with packages of various commodities, give careful attention to their</a:t>
            </a:r>
          </a:p>
          <a:p>
            <a:pPr>
              <a:buNone/>
            </a:pPr>
            <a:r>
              <a:rPr lang="en-US" sz="1200" b="1" dirty="0" smtClean="0">
                <a:latin typeface="Arial Black" pitchFamily="34" charset="0"/>
              </a:rPr>
              <a:t> proper segregation and stowage. </a:t>
            </a:r>
          </a:p>
          <a:p>
            <a:pPr>
              <a:buNone/>
            </a:pPr>
            <a:r>
              <a:rPr lang="en-US" sz="1200" b="1" dirty="0" smtClean="0">
                <a:latin typeface="Arial Black" pitchFamily="34" charset="0"/>
              </a:rPr>
              <a:t>The commodities physical characteristics (such as weight, size, density) must be considered, </a:t>
            </a:r>
          </a:p>
          <a:p>
            <a:pPr>
              <a:buNone/>
            </a:pPr>
            <a:r>
              <a:rPr lang="en-US" sz="1200" b="1" dirty="0" smtClean="0">
                <a:latin typeface="Arial Black" pitchFamily="34" charset="0"/>
              </a:rPr>
              <a:t>as well as whether they are liquids or solids.</a:t>
            </a:r>
            <a:endParaRPr lang="nl-BE" sz="1200" b="1" dirty="0" smtClean="0">
              <a:latin typeface="Arial Black" pitchFamily="34" charset="0"/>
            </a:endParaRPr>
          </a:p>
          <a:p>
            <a:pPr>
              <a:buNone/>
            </a:pPr>
            <a:r>
              <a:rPr lang="en-US" sz="1200" b="1" dirty="0" smtClean="0">
                <a:latin typeface="Arial Black" pitchFamily="34" charset="0"/>
              </a:rPr>
              <a:t>Cargo can be of high density, hard-to-damage commodities such as galvanized metal sheets, or low</a:t>
            </a:r>
          </a:p>
          <a:p>
            <a:pPr>
              <a:buNone/>
            </a:pPr>
            <a:r>
              <a:rPr lang="en-US" sz="1200" b="1" dirty="0" smtClean="0">
                <a:latin typeface="Arial Black" pitchFamily="34" charset="0"/>
              </a:rPr>
              <a:t>density but also hard-to damage goods. </a:t>
            </a:r>
          </a:p>
          <a:p>
            <a:pPr>
              <a:buNone/>
            </a:pPr>
            <a:r>
              <a:rPr lang="en-US" sz="1200" b="1" dirty="0" smtClean="0">
                <a:latin typeface="Arial Black" pitchFamily="34" charset="0"/>
              </a:rPr>
              <a:t>Cargoes can be high density, easily damaged electronic components or low-density items such as</a:t>
            </a:r>
          </a:p>
          <a:p>
            <a:pPr>
              <a:buNone/>
            </a:pPr>
            <a:r>
              <a:rPr lang="en-US" sz="1200" b="1" dirty="0" smtClean="0">
                <a:latin typeface="Arial Black" pitchFamily="34" charset="0"/>
              </a:rPr>
              <a:t>Glassware and lampshades. </a:t>
            </a:r>
            <a:endParaRPr lang="nl-BE" sz="1200" b="1" dirty="0" smtClean="0">
              <a:latin typeface="Arial Black" pitchFamily="34" charset="0"/>
            </a:endParaRPr>
          </a:p>
          <a:p>
            <a:pPr>
              <a:buNone/>
            </a:pPr>
            <a:r>
              <a:rPr lang="en-US" sz="1200" b="1" dirty="0" smtClean="0">
                <a:latin typeface="Arial Black" pitchFamily="34" charset="0"/>
              </a:rPr>
              <a:t>There are numerous possibilities. </a:t>
            </a:r>
            <a:endParaRPr lang="nl-BE" sz="1200" b="1" dirty="0" smtClean="0">
              <a:latin typeface="Arial Black" pitchFamily="34" charset="0"/>
            </a:endParaRPr>
          </a:p>
          <a:p>
            <a:pPr>
              <a:buNone/>
            </a:pPr>
            <a:r>
              <a:rPr lang="en-US" sz="1200" b="1" dirty="0" smtClean="0">
                <a:latin typeface="Arial Black" pitchFamily="34" charset="0"/>
              </a:rPr>
              <a:t>Be aware of previous commodities stuffed in the container, especially if foodstuffs are to be in it.  </a:t>
            </a:r>
            <a:endParaRPr lang="nl-BE" sz="1200" b="1" dirty="0" smtClean="0">
              <a:latin typeface="Arial Black" pitchFamily="34" charset="0"/>
            </a:endParaRPr>
          </a:p>
          <a:p>
            <a:pPr>
              <a:buNone/>
            </a:pPr>
            <a:endParaRPr lang="en-US" sz="12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60648"/>
            <a:ext cx="8579296" cy="6408712"/>
          </a:xfrm>
        </p:spPr>
        <p:txBody>
          <a:bodyPr>
            <a:normAutofit fontScale="92500"/>
          </a:bodyPr>
          <a:lstStyle/>
          <a:p>
            <a:pPr>
              <a:buNone/>
            </a:pPr>
            <a:r>
              <a:rPr lang="en-US" sz="1900" b="1" u="sng" dirty="0" smtClean="0">
                <a:solidFill>
                  <a:srgbClr val="002060"/>
                </a:solidFill>
                <a:latin typeface="Arial Black" pitchFamily="34" charset="0"/>
              </a:rPr>
              <a:t>6. Improper lashing &amp; securing</a:t>
            </a:r>
            <a:r>
              <a:rPr lang="en-US" sz="1900" b="1" dirty="0" smtClean="0">
                <a:solidFill>
                  <a:srgbClr val="002060"/>
                </a:solidFill>
                <a:latin typeface="Arial Black" pitchFamily="34" charset="0"/>
              </a:rPr>
              <a:t> </a:t>
            </a:r>
            <a:endParaRPr lang="nl-BE" sz="1900" b="1" dirty="0" smtClean="0">
              <a:solidFill>
                <a:srgbClr val="002060"/>
              </a:solidFill>
              <a:latin typeface="Arial Black" pitchFamily="34" charset="0"/>
            </a:endParaRPr>
          </a:p>
          <a:p>
            <a:pPr>
              <a:buNone/>
            </a:pPr>
            <a:r>
              <a:rPr lang="en-US" sz="1300" b="1" dirty="0" smtClean="0">
                <a:latin typeface="Arial Black" pitchFamily="34" charset="0"/>
              </a:rPr>
              <a:t>This can cause damage to any cargo, including so-called hard-to-damage commodities.</a:t>
            </a:r>
          </a:p>
          <a:p>
            <a:pPr>
              <a:buNone/>
            </a:pPr>
            <a:r>
              <a:rPr lang="en-US" sz="1300" b="1" dirty="0" smtClean="0">
                <a:latin typeface="Arial Black" pitchFamily="34" charset="0"/>
              </a:rPr>
              <a:t>Each commodity must be considered on the basis of its characteristics and properties when</a:t>
            </a:r>
          </a:p>
          <a:p>
            <a:pPr>
              <a:buNone/>
            </a:pPr>
            <a:r>
              <a:rPr lang="en-US" sz="1300" b="1" dirty="0" smtClean="0">
                <a:latin typeface="Arial Black" pitchFamily="34" charset="0"/>
              </a:rPr>
              <a:t> planning its packaging and lashing &amp; securing in containers for shipment. </a:t>
            </a:r>
          </a:p>
          <a:p>
            <a:pPr>
              <a:buNone/>
            </a:pPr>
            <a:r>
              <a:rPr lang="en-US" sz="1300" b="1" dirty="0" smtClean="0">
                <a:latin typeface="Arial Black" pitchFamily="34" charset="0"/>
              </a:rPr>
              <a:t>The commodity’s compatibility with other cargo in the same container must always be considered.</a:t>
            </a:r>
            <a:endParaRPr lang="nl-BE" sz="1300" b="1" dirty="0" smtClean="0">
              <a:latin typeface="Arial Black" pitchFamily="34" charset="0"/>
            </a:endParaRPr>
          </a:p>
          <a:p>
            <a:pPr>
              <a:buNone/>
            </a:pPr>
            <a:r>
              <a:rPr lang="en-US" sz="1300" b="1" dirty="0" smtClean="0">
                <a:latin typeface="Arial Black" pitchFamily="34" charset="0"/>
              </a:rPr>
              <a:t>To achieve the proper cube utilization, a compatible configuration of cargo packaging units is also</a:t>
            </a:r>
          </a:p>
          <a:p>
            <a:pPr>
              <a:buNone/>
            </a:pPr>
            <a:r>
              <a:rPr lang="en-US" sz="1300" b="1" dirty="0" smtClean="0">
                <a:latin typeface="Arial Black" pitchFamily="34" charset="0"/>
              </a:rPr>
              <a:t> essential and needs to be looked before stuffing.</a:t>
            </a:r>
          </a:p>
          <a:p>
            <a:pPr>
              <a:buNone/>
            </a:pPr>
            <a:r>
              <a:rPr lang="en-US" sz="1300" b="1" dirty="0" smtClean="0">
                <a:latin typeface="Arial Black" pitchFamily="34" charset="0"/>
              </a:rPr>
              <a:t> Exposure to damage by chafing, crushing, odor or fume taint and wetting by condensed moisture or</a:t>
            </a:r>
          </a:p>
          <a:p>
            <a:pPr>
              <a:buNone/>
            </a:pPr>
            <a:r>
              <a:rPr lang="en-US" sz="1300" b="1" dirty="0" smtClean="0">
                <a:latin typeface="Arial Black" pitchFamily="34" charset="0"/>
              </a:rPr>
              <a:t> leakage also must be avoided.</a:t>
            </a:r>
            <a:endParaRPr lang="nl-BE" sz="1300" b="1" dirty="0" smtClean="0">
              <a:latin typeface="Arial Black" pitchFamily="34" charset="0"/>
            </a:endParaRPr>
          </a:p>
          <a:p>
            <a:pPr>
              <a:buNone/>
            </a:pPr>
            <a:r>
              <a:rPr lang="en-US" sz="1300" b="1" dirty="0" smtClean="0">
                <a:latin typeface="Arial Black" pitchFamily="34" charset="0"/>
              </a:rPr>
              <a:t>Segregation of hazardous materials/dangerous goods within the same or adjacent containers is</a:t>
            </a:r>
          </a:p>
          <a:p>
            <a:pPr>
              <a:buNone/>
            </a:pPr>
            <a:r>
              <a:rPr lang="en-US" sz="1300" b="1" dirty="0" smtClean="0">
                <a:latin typeface="Arial Black" pitchFamily="34" charset="0"/>
              </a:rPr>
              <a:t> very regulated and needs to be respected at all times.</a:t>
            </a:r>
          </a:p>
          <a:p>
            <a:pPr>
              <a:buNone/>
            </a:pPr>
            <a:r>
              <a:rPr lang="en-US" sz="1300" b="1" dirty="0" smtClean="0">
                <a:latin typeface="Arial Black" pitchFamily="34" charset="0"/>
              </a:rPr>
              <a:t>Compatibility with other hazardous commodities (and certain non-regulated cargoes) must be in</a:t>
            </a:r>
          </a:p>
          <a:p>
            <a:pPr>
              <a:buNone/>
            </a:pPr>
            <a:r>
              <a:rPr lang="en-US" sz="1300" b="1" dirty="0" smtClean="0">
                <a:latin typeface="Arial Black" pitchFamily="34" charset="0"/>
              </a:rPr>
              <a:t>compliance with general and sometimes also specific segregation requirements.</a:t>
            </a:r>
            <a:endParaRPr lang="nl-BE" sz="1300" b="1" dirty="0" smtClean="0">
              <a:latin typeface="Arial Black" pitchFamily="34" charset="0"/>
            </a:endParaRPr>
          </a:p>
          <a:p>
            <a:pPr>
              <a:buNone/>
            </a:pPr>
            <a:r>
              <a:rPr lang="en-US" sz="1200" b="1" dirty="0" smtClean="0"/>
              <a:t> </a:t>
            </a:r>
            <a:endParaRPr lang="nl-BE" sz="1200" b="1" dirty="0" smtClean="0"/>
          </a:p>
          <a:p>
            <a:pPr>
              <a:buNone/>
            </a:pPr>
            <a:r>
              <a:rPr lang="en-US" sz="1900" b="1" u="sng" dirty="0" smtClean="0">
                <a:solidFill>
                  <a:srgbClr val="002060"/>
                </a:solidFill>
                <a:latin typeface="Arial Black" pitchFamily="34" charset="0"/>
              </a:rPr>
              <a:t>7. Hazardous Cargoes.</a:t>
            </a:r>
          </a:p>
          <a:p>
            <a:pPr>
              <a:buNone/>
            </a:pPr>
            <a:r>
              <a:rPr lang="en-US" sz="1300" b="1" dirty="0" smtClean="0">
                <a:latin typeface="Arial Black" pitchFamily="34" charset="0"/>
              </a:rPr>
              <a:t>Regulations applicable to the transportation of packaged hazardous materials are contained in</a:t>
            </a:r>
          </a:p>
          <a:p>
            <a:pPr>
              <a:buNone/>
            </a:pPr>
            <a:r>
              <a:rPr lang="en-US" sz="1300" b="1" dirty="0" smtClean="0">
                <a:latin typeface="Arial Black" pitchFamily="34" charset="0"/>
              </a:rPr>
              <a:t>International regulations that apply to all modes of transport in most of the countries.</a:t>
            </a:r>
            <a:endParaRPr lang="nl-BE" sz="1300" b="1" dirty="0" smtClean="0">
              <a:latin typeface="Arial Black" pitchFamily="34" charset="0"/>
            </a:endParaRPr>
          </a:p>
          <a:p>
            <a:pPr>
              <a:buNone/>
            </a:pPr>
            <a:r>
              <a:rPr lang="en-US" sz="1300" b="1" dirty="0" smtClean="0">
                <a:latin typeface="Arial Black" pitchFamily="34" charset="0"/>
              </a:rPr>
              <a:t>The international recommendations for such shipments, but as applicable only to the water</a:t>
            </a:r>
          </a:p>
          <a:p>
            <a:pPr>
              <a:buNone/>
            </a:pPr>
            <a:r>
              <a:rPr lang="en-US" sz="1300" b="1" dirty="0" smtClean="0">
                <a:latin typeface="Arial Black" pitchFamily="34" charset="0"/>
              </a:rPr>
              <a:t> mode, are published in the International Maritime Dangerous Goods Code. </a:t>
            </a:r>
            <a:endParaRPr lang="nl-BE" sz="1300" b="1" dirty="0" smtClean="0">
              <a:latin typeface="Arial Black" pitchFamily="34" charset="0"/>
            </a:endParaRPr>
          </a:p>
          <a:p>
            <a:pPr>
              <a:buNone/>
            </a:pPr>
            <a:r>
              <a:rPr lang="en-US" sz="1300" b="1" dirty="0" smtClean="0">
                <a:latin typeface="Arial Black" pitchFamily="34" charset="0"/>
              </a:rPr>
              <a:t>That IMDG Code takes on the force of regulations in each of the countries that have adopted</a:t>
            </a:r>
          </a:p>
          <a:p>
            <a:pPr>
              <a:buNone/>
            </a:pPr>
            <a:r>
              <a:rPr lang="en-US" sz="1300" b="1" dirty="0" smtClean="0">
                <a:latin typeface="Arial Black" pitchFamily="34" charset="0"/>
              </a:rPr>
              <a:t>the code into their own laws and it should be regarded as a set of international “regulations.” </a:t>
            </a:r>
            <a:endParaRPr lang="nl-BE" sz="1300" b="1" dirty="0" smtClean="0">
              <a:latin typeface="Arial Black" pitchFamily="34" charset="0"/>
            </a:endParaRPr>
          </a:p>
          <a:p>
            <a:pPr>
              <a:buNone/>
            </a:pPr>
            <a:r>
              <a:rPr lang="en-US" sz="1300" b="1" dirty="0" smtClean="0">
                <a:latin typeface="Arial Black" pitchFamily="34" charset="0"/>
              </a:rPr>
              <a:t>The above-referenced regulations, usually referred to as “49CFR,” apply to packaged hazardous</a:t>
            </a:r>
          </a:p>
          <a:p>
            <a:pPr>
              <a:buNone/>
            </a:pPr>
            <a:r>
              <a:rPr lang="en-US" sz="1300" b="1" dirty="0" smtClean="0">
                <a:latin typeface="Arial Black" pitchFamily="34" charset="0"/>
              </a:rPr>
              <a:t>materials for all modes of transportation. </a:t>
            </a:r>
            <a:endParaRPr lang="nl-BE" sz="1300" b="1" dirty="0" smtClean="0">
              <a:latin typeface="Arial Black" pitchFamily="34" charset="0"/>
            </a:endParaRPr>
          </a:p>
          <a:p>
            <a:pPr>
              <a:buNone/>
            </a:pPr>
            <a:r>
              <a:rPr lang="en-US" sz="1300" b="1" dirty="0" smtClean="0">
                <a:latin typeface="Arial Black" pitchFamily="34" charset="0"/>
              </a:rPr>
              <a:t>Regulations specifically applicable to “Carriage by Vessel” are contained in Part 176 of 49CFR, </a:t>
            </a:r>
          </a:p>
          <a:p>
            <a:pPr>
              <a:buNone/>
            </a:pPr>
            <a:r>
              <a:rPr lang="en-US" sz="1300" b="1" dirty="0" smtClean="0">
                <a:latin typeface="Arial Black" pitchFamily="34" charset="0"/>
              </a:rPr>
              <a:t>Parts 100-177.</a:t>
            </a:r>
            <a:endParaRPr lang="nl-BE" sz="1300" b="1" dirty="0" smtClean="0">
              <a:latin typeface="Arial Black" pitchFamily="34" charset="0"/>
            </a:endParaRPr>
          </a:p>
          <a:p>
            <a:pPr>
              <a:buNone/>
            </a:pPr>
            <a:r>
              <a:rPr lang="en-US" sz="1300" b="1" dirty="0" smtClean="0">
                <a:latin typeface="Arial Black" pitchFamily="34" charset="0"/>
              </a:rPr>
              <a:t>Both the 49CFR and IMDG Code specify the regulatory requirements for packaged hazardous</a:t>
            </a:r>
          </a:p>
          <a:p>
            <a:pPr>
              <a:buNone/>
            </a:pPr>
            <a:r>
              <a:rPr lang="en-US" sz="1300" b="1" dirty="0" smtClean="0">
                <a:latin typeface="Arial Black" pitchFamily="34" charset="0"/>
              </a:rPr>
              <a:t>materials and dangerous goods (the international term).</a:t>
            </a:r>
            <a:endParaRPr lang="nl-BE" sz="1300" b="1" dirty="0" smtClean="0">
              <a:latin typeface="Arial Black" pitchFamily="34" charset="0"/>
            </a:endParaRPr>
          </a:p>
          <a:p>
            <a:pPr>
              <a:buNone/>
            </a:pPr>
            <a:r>
              <a:rPr lang="en-US" sz="1300" b="1" dirty="0" smtClean="0">
                <a:latin typeface="Arial Black" pitchFamily="34" charset="0"/>
              </a:rPr>
              <a:t> </a:t>
            </a:r>
            <a:endParaRPr lang="nl-BE" sz="1300" b="1" dirty="0" smtClean="0">
              <a:latin typeface="Arial Black" pitchFamily="34" charset="0"/>
            </a:endParaRPr>
          </a:p>
          <a:p>
            <a:pPr>
              <a:buNone/>
            </a:pPr>
            <a:endParaRPr lang="en-US" sz="12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60648"/>
            <a:ext cx="8507288" cy="6048672"/>
          </a:xfrm>
        </p:spPr>
        <p:txBody>
          <a:bodyPr>
            <a:normAutofit/>
          </a:bodyPr>
          <a:lstStyle/>
          <a:p>
            <a:pPr>
              <a:buNone/>
            </a:pPr>
            <a:r>
              <a:rPr lang="en-US" sz="1800" b="1" u="sng" dirty="0" smtClean="0">
                <a:solidFill>
                  <a:srgbClr val="002060"/>
                </a:solidFill>
                <a:latin typeface="Arial Black" pitchFamily="34" charset="0"/>
              </a:rPr>
              <a:t>8. Stowage of Wet-Dry-Heavy and Light Ca</a:t>
            </a:r>
            <a:r>
              <a:rPr lang="en-US" sz="1800" b="1" u="sng" dirty="0" smtClean="0">
                <a:latin typeface="Arial Black" pitchFamily="34" charset="0"/>
              </a:rPr>
              <a:t>rgo</a:t>
            </a:r>
            <a:r>
              <a:rPr lang="en-US" sz="1600" b="1" u="sng" dirty="0" smtClean="0">
                <a:latin typeface="Arial Black" pitchFamily="34" charset="0"/>
              </a:rPr>
              <a:t>.</a:t>
            </a:r>
            <a:endParaRPr lang="nl-BE" sz="1600" b="1" dirty="0" smtClean="0">
              <a:latin typeface="Arial Black" pitchFamily="34" charset="0"/>
            </a:endParaRPr>
          </a:p>
          <a:p>
            <a:pPr>
              <a:buNone/>
            </a:pPr>
            <a:r>
              <a:rPr lang="en-US" sz="1400" b="1" dirty="0" smtClean="0"/>
              <a:t> </a:t>
            </a:r>
            <a:endParaRPr lang="nl-BE" sz="1400" b="1" dirty="0" smtClean="0"/>
          </a:p>
          <a:p>
            <a:pPr>
              <a:buNone/>
            </a:pPr>
            <a:r>
              <a:rPr lang="en-US" sz="1400" b="1" u="sng" dirty="0" smtClean="0">
                <a:solidFill>
                  <a:srgbClr val="002060"/>
                </a:solidFill>
                <a:latin typeface="Arial Black" pitchFamily="34" charset="0"/>
              </a:rPr>
              <a:t>a-Wet and Dry Cargo.</a:t>
            </a:r>
          </a:p>
          <a:p>
            <a:pPr>
              <a:buNone/>
            </a:pPr>
            <a:r>
              <a:rPr lang="en-US" sz="1200" b="1" dirty="0" smtClean="0">
                <a:latin typeface="Arial Black" pitchFamily="34" charset="0"/>
              </a:rPr>
              <a:t>When the container is to be stowed with both packaged wet and dry cargo, the wet goods should</a:t>
            </a:r>
          </a:p>
          <a:p>
            <a:pPr>
              <a:buNone/>
            </a:pPr>
            <a:r>
              <a:rPr lang="en-US" sz="1200" b="1" dirty="0" smtClean="0">
                <a:latin typeface="Arial Black" pitchFamily="34" charset="0"/>
              </a:rPr>
              <a:t> never be stowed above the cargo that is liable to damage from moisture or leakage, nor in an</a:t>
            </a:r>
          </a:p>
          <a:p>
            <a:pPr>
              <a:buNone/>
            </a:pPr>
            <a:r>
              <a:rPr lang="en-US" sz="1200" b="1" dirty="0" smtClean="0">
                <a:latin typeface="Arial Black" pitchFamily="34" charset="0"/>
              </a:rPr>
              <a:t> adjacent position where leakage might spread along the floor. </a:t>
            </a:r>
            <a:endParaRPr lang="nl-BE" sz="1200" b="1" dirty="0" smtClean="0">
              <a:latin typeface="Arial Black" pitchFamily="34" charset="0"/>
            </a:endParaRPr>
          </a:p>
          <a:p>
            <a:pPr>
              <a:buNone/>
            </a:pPr>
            <a:r>
              <a:rPr lang="en-US" sz="1200" b="1" dirty="0" smtClean="0">
                <a:latin typeface="Arial Black" pitchFamily="34" charset="0"/>
              </a:rPr>
              <a:t>The dry goods should either be stowed over the wet or, if on the same level, raised off the floor </a:t>
            </a:r>
          </a:p>
          <a:p>
            <a:pPr>
              <a:buNone/>
            </a:pPr>
            <a:r>
              <a:rPr lang="en-US" sz="1200" b="1" dirty="0" smtClean="0">
                <a:latin typeface="Arial Black" pitchFamily="34" charset="0"/>
              </a:rPr>
              <a:t> by an extra layer of </a:t>
            </a:r>
            <a:r>
              <a:rPr lang="en-US" sz="1200" b="1" dirty="0" err="1" smtClean="0">
                <a:latin typeface="Arial Black" pitchFamily="34" charset="0"/>
              </a:rPr>
              <a:t>dunnage</a:t>
            </a:r>
            <a:r>
              <a:rPr lang="en-US" sz="1200" b="1" dirty="0" smtClean="0">
                <a:latin typeface="Arial Black" pitchFamily="34" charset="0"/>
              </a:rPr>
              <a:t>. </a:t>
            </a:r>
            <a:endParaRPr lang="nl-BE" sz="1200" b="1" dirty="0" smtClean="0">
              <a:latin typeface="Arial Black" pitchFamily="34" charset="0"/>
            </a:endParaRPr>
          </a:p>
          <a:p>
            <a:pPr>
              <a:buNone/>
            </a:pPr>
            <a:r>
              <a:rPr lang="en-US" sz="1200" b="1" dirty="0" smtClean="0">
                <a:latin typeface="Arial Black" pitchFamily="34" charset="0"/>
              </a:rPr>
              <a:t>Leakage is most likely to occur in cargoes of barreled or drummed goods. </a:t>
            </a:r>
            <a:endParaRPr lang="nl-BE" sz="1200" b="1" dirty="0" smtClean="0">
              <a:latin typeface="Arial Black" pitchFamily="34" charset="0"/>
            </a:endParaRPr>
          </a:p>
          <a:p>
            <a:pPr>
              <a:buNone/>
            </a:pPr>
            <a:r>
              <a:rPr lang="en-US" sz="1200" b="1" dirty="0" smtClean="0">
                <a:latin typeface="Arial Black" pitchFamily="34" charset="0"/>
              </a:rPr>
              <a:t>Due care must always be given to proper stowage and securing of drums to prevent movement</a:t>
            </a:r>
          </a:p>
          <a:p>
            <a:pPr>
              <a:buNone/>
            </a:pPr>
            <a:r>
              <a:rPr lang="en-US" sz="1200" b="1" dirty="0" smtClean="0">
                <a:latin typeface="Arial Black" pitchFamily="34" charset="0"/>
              </a:rPr>
              <a:t>thus risk of leakage within the box.</a:t>
            </a:r>
            <a:endParaRPr lang="nl-BE" sz="1200" b="1" dirty="0" smtClean="0">
              <a:latin typeface="Arial Black" pitchFamily="34" charset="0"/>
            </a:endParaRPr>
          </a:p>
          <a:p>
            <a:pPr>
              <a:buNone/>
            </a:pPr>
            <a:r>
              <a:rPr lang="en-US" sz="1200" b="1" dirty="0" smtClean="0">
                <a:latin typeface="Arial Black" pitchFamily="34" charset="0"/>
              </a:rPr>
              <a:t> </a:t>
            </a:r>
            <a:endParaRPr lang="nl-BE" sz="1200" b="1" dirty="0" smtClean="0"/>
          </a:p>
          <a:p>
            <a:pPr>
              <a:buNone/>
            </a:pPr>
            <a:r>
              <a:rPr lang="en-US" sz="1400" b="1" u="sng" dirty="0" smtClean="0">
                <a:solidFill>
                  <a:srgbClr val="002060"/>
                </a:solidFill>
                <a:latin typeface="Arial Black" pitchFamily="34" charset="0"/>
              </a:rPr>
              <a:t>b-Heavy and Light Cargo.</a:t>
            </a:r>
            <a:endParaRPr lang="en-US" sz="1400" b="1" dirty="0" smtClean="0">
              <a:solidFill>
                <a:srgbClr val="002060"/>
              </a:solidFill>
              <a:latin typeface="Arial Black" pitchFamily="34" charset="0"/>
            </a:endParaRPr>
          </a:p>
          <a:p>
            <a:pPr>
              <a:buNone/>
            </a:pPr>
            <a:r>
              <a:rPr lang="en-US" sz="1200" b="1" dirty="0" smtClean="0">
                <a:latin typeface="Arial Black" pitchFamily="34" charset="0"/>
              </a:rPr>
              <a:t>Improper stowage of heavy and light cargo together causes crushing and damage to contents. </a:t>
            </a:r>
            <a:endParaRPr lang="nl-BE" sz="1200" b="1" dirty="0" smtClean="0">
              <a:latin typeface="Arial Black" pitchFamily="34" charset="0"/>
            </a:endParaRPr>
          </a:p>
          <a:p>
            <a:pPr>
              <a:buNone/>
            </a:pPr>
            <a:r>
              <a:rPr lang="en-US" sz="1200" b="1" dirty="0" smtClean="0">
                <a:latin typeface="Arial Black" pitchFamily="34" charset="0"/>
              </a:rPr>
              <a:t>Heavy packages, such as cases of machinery parts and heavy, loose or skidded pieces, should</a:t>
            </a:r>
          </a:p>
          <a:p>
            <a:pPr>
              <a:buNone/>
            </a:pPr>
            <a:r>
              <a:rPr lang="en-US" sz="1200" b="1" dirty="0" smtClean="0">
                <a:latin typeface="Arial Black" pitchFamily="34" charset="0"/>
              </a:rPr>
              <a:t>always be stowed on the bottom or floor of the container with lighter goods on top. </a:t>
            </a:r>
          </a:p>
          <a:p>
            <a:pPr>
              <a:buNone/>
            </a:pPr>
            <a:r>
              <a:rPr lang="en-US" sz="1200" b="1" dirty="0" smtClean="0">
                <a:latin typeface="Arial Black" pitchFamily="34" charset="0"/>
              </a:rPr>
              <a:t>Each tier should be kept as level as possible. </a:t>
            </a:r>
            <a:endParaRPr lang="nl-BE" sz="1200" b="1" dirty="0" smtClean="0">
              <a:latin typeface="Arial Black" pitchFamily="34" charset="0"/>
            </a:endParaRPr>
          </a:p>
          <a:p>
            <a:pPr>
              <a:buNone/>
            </a:pPr>
            <a:r>
              <a:rPr lang="en-US" sz="1200" b="1" dirty="0" smtClean="0">
                <a:latin typeface="Arial Black" pitchFamily="34" charset="0"/>
              </a:rPr>
              <a:t>Lateral crushing should be avoided by carrying the stow out to the sides and ends of the container</a:t>
            </a:r>
          </a:p>
          <a:p>
            <a:pPr>
              <a:buNone/>
            </a:pPr>
            <a:r>
              <a:rPr lang="en-US" sz="1200" b="1" dirty="0" smtClean="0">
                <a:latin typeface="Arial Black" pitchFamily="34" charset="0"/>
              </a:rPr>
              <a:t>and filling void spaces with </a:t>
            </a:r>
            <a:r>
              <a:rPr lang="en-US" sz="1200" b="1" dirty="0" err="1" smtClean="0">
                <a:latin typeface="Arial Black" pitchFamily="34" charset="0"/>
              </a:rPr>
              <a:t>dunnage</a:t>
            </a:r>
            <a:r>
              <a:rPr lang="en-US" sz="1200" b="1" dirty="0" smtClean="0">
                <a:latin typeface="Arial Black" pitchFamily="34" charset="0"/>
              </a:rPr>
              <a:t> or an adequate substitute.</a:t>
            </a:r>
            <a:endParaRPr lang="nl-BE" sz="1200" b="1" dirty="0" smtClean="0">
              <a:latin typeface="Arial Black" pitchFamily="34" charset="0"/>
            </a:endParaRPr>
          </a:p>
          <a:p>
            <a:pPr>
              <a:buNone/>
            </a:pPr>
            <a:r>
              <a:rPr lang="en-US" sz="1200" b="1" dirty="0" smtClean="0">
                <a:latin typeface="Arial Black" pitchFamily="34" charset="0"/>
              </a:rPr>
              <a:t>If packages are stowed loosely, chafing damage is likely to occur due to the motion or vibration </a:t>
            </a:r>
          </a:p>
          <a:p>
            <a:pPr>
              <a:buNone/>
            </a:pPr>
            <a:r>
              <a:rPr lang="en-US" sz="1200" b="1" dirty="0" smtClean="0">
                <a:latin typeface="Arial Black" pitchFamily="34" charset="0"/>
              </a:rPr>
              <a:t>of the truck, train or ocean vessel. </a:t>
            </a:r>
            <a:endParaRPr lang="nl-BE" sz="1200" b="1" dirty="0" smtClean="0">
              <a:latin typeface="Arial Black" pitchFamily="34" charset="0"/>
            </a:endParaRPr>
          </a:p>
          <a:p>
            <a:pPr>
              <a:buNone/>
            </a:pPr>
            <a:r>
              <a:rPr lang="en-US" sz="1200" b="1" dirty="0" smtClean="0">
                <a:latin typeface="Arial Black" pitchFamily="34" charset="0"/>
              </a:rPr>
              <a:t>They can rub against each other and against boundaries of the container unless secured </a:t>
            </a:r>
          </a:p>
          <a:p>
            <a:pPr>
              <a:buNone/>
            </a:pPr>
            <a:r>
              <a:rPr lang="en-US" sz="1200" b="1" dirty="0" smtClean="0">
                <a:latin typeface="Arial Black" pitchFamily="34" charset="0"/>
              </a:rPr>
              <a:t>from movement. </a:t>
            </a:r>
            <a:endParaRPr lang="nl-BE" sz="1200" b="1" dirty="0" smtClean="0">
              <a:latin typeface="Arial Black" pitchFamily="34" charset="0"/>
            </a:endParaRPr>
          </a:p>
          <a:p>
            <a:pPr>
              <a:buNone/>
            </a:pPr>
            <a:r>
              <a:rPr lang="en-US" sz="1200" b="1" dirty="0" smtClean="0">
                <a:latin typeface="Arial Black" pitchFamily="34" charset="0"/>
              </a:rPr>
              <a:t>Cargo with little or no covering is especially susceptible to chafing damage. </a:t>
            </a:r>
          </a:p>
          <a:p>
            <a:pPr>
              <a:buNone/>
            </a:pPr>
            <a:r>
              <a:rPr lang="en-US" sz="1200" b="1" dirty="0" smtClean="0">
                <a:latin typeface="Arial Black" pitchFamily="34" charset="0"/>
              </a:rPr>
              <a:t>A cushioning material should be used to protect against this type of damage.</a:t>
            </a:r>
            <a:endParaRPr lang="nl-BE" sz="1200" b="1" dirty="0" smtClean="0">
              <a:latin typeface="Arial Black" pitchFamily="34" charset="0"/>
            </a:endParaRPr>
          </a:p>
          <a:p>
            <a:pPr>
              <a:buNone/>
            </a:pPr>
            <a:r>
              <a:rPr lang="en-US" sz="1200" b="1" dirty="0" smtClean="0">
                <a:latin typeface="Arial Black" pitchFamily="34" charset="0"/>
              </a:rPr>
              <a:t> </a:t>
            </a:r>
            <a:endParaRPr lang="nl-BE" sz="1200" b="1" dirty="0" smtClean="0">
              <a:latin typeface="Arial Black" pitchFamily="34" charset="0"/>
            </a:endParaRPr>
          </a:p>
          <a:p>
            <a:pPr>
              <a:buNone/>
            </a:pPr>
            <a:endParaRPr lang="en-US" sz="12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39552" y="692696"/>
            <a:ext cx="8064896" cy="276999"/>
          </a:xfrm>
          <a:prstGeom prst="rect">
            <a:avLst/>
          </a:prstGeom>
          <a:noFill/>
        </p:spPr>
        <p:txBody>
          <a:bodyPr wrap="square" rtlCol="0">
            <a:spAutoFit/>
          </a:bodyPr>
          <a:lstStyle/>
          <a:p>
            <a:endParaRPr lang="en-US" sz="1200" b="1" dirty="0">
              <a:latin typeface="Arial Black" pitchFamily="34" charset="0"/>
            </a:endParaRPr>
          </a:p>
        </p:txBody>
      </p:sp>
      <p:sp>
        <p:nvSpPr>
          <p:cNvPr id="2053" name="Rectangle 5"/>
          <p:cNvSpPr>
            <a:spLocks noChangeArrowheads="1"/>
          </p:cNvSpPr>
          <p:nvPr/>
        </p:nvSpPr>
        <p:spPr bwMode="auto">
          <a:xfrm>
            <a:off x="251520" y="-49016"/>
            <a:ext cx="8784976" cy="74174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chemeClr val="accent5">
                    <a:lumMod val="50000"/>
                  </a:schemeClr>
                </a:solidFill>
                <a:effectLst/>
                <a:latin typeface="Arial Black" pitchFamily="34" charset="0"/>
                <a:ea typeface="Times New Roman" pitchFamily="18" charset="0"/>
                <a:cs typeface="B Titr"/>
              </a:rPr>
              <a:t>AGENDA</a:t>
            </a: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solidFill>
                <a:srgbClr val="333333"/>
              </a:solidFill>
              <a:latin typeface="Arial Black" pitchFamily="34" charset="0"/>
              <a:ea typeface="Times New Roman" pitchFamily="18" charset="0"/>
              <a:cs typeface="B Titr"/>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33333"/>
                </a:solidFill>
                <a:effectLst/>
                <a:latin typeface="Arial Black" pitchFamily="34" charset="0"/>
                <a:ea typeface="Times New Roman" pitchFamily="18" charset="0"/>
                <a:cs typeface="B Titr"/>
              </a:rPr>
              <a:t>Ports and Maritime Organization (PMO) </a:t>
            </a:r>
            <a:endParaRPr kumimoji="0" lang="nl-BE" sz="1200" b="1"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33333"/>
                </a:solidFill>
                <a:effectLst/>
                <a:latin typeface="Arial Black" pitchFamily="34" charset="0"/>
                <a:ea typeface="Times New Roman" pitchFamily="18" charset="0"/>
                <a:cs typeface="B Titr"/>
              </a:rPr>
              <a:t>Tehran, </a:t>
            </a:r>
            <a:r>
              <a:rPr kumimoji="0" lang="en-US" sz="1200" b="1" i="0" u="none" strike="noStrike" cap="none" normalizeH="0" baseline="0" dirty="0" smtClean="0">
                <a:ln>
                  <a:noFill/>
                </a:ln>
                <a:solidFill>
                  <a:srgbClr val="333333"/>
                </a:solidFill>
                <a:effectLst/>
                <a:latin typeface="Arial Black" pitchFamily="34" charset="0"/>
                <a:ea typeface="Times New Roman" pitchFamily="18" charset="0"/>
                <a:cs typeface="B Nazanin"/>
              </a:rPr>
              <a:t>27 September 2015 - 10:30-12:00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sz="1200" b="1" i="0" u="none" strike="noStrike" cap="none" normalizeH="0" baseline="0" dirty="0" smtClean="0">
              <a:ln>
                <a:noFill/>
              </a:ln>
              <a:solidFill>
                <a:schemeClr val="accent5">
                  <a:lumMod val="50000"/>
                </a:schemeClr>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accent5">
                    <a:lumMod val="50000"/>
                  </a:schemeClr>
                </a:solidFill>
                <a:effectLst/>
                <a:latin typeface="Arial Black" pitchFamily="34" charset="0"/>
                <a:ea typeface="Times New Roman" pitchFamily="18" charset="0"/>
                <a:cs typeface="B Nazanin"/>
              </a:rPr>
              <a:t>Participants:  </a:t>
            </a:r>
          </a:p>
          <a:p>
            <a:pPr marL="0" marR="0" lvl="0" indent="0" algn="l" defTabSz="914400" rtl="0" eaLnBrk="0" fontAlgn="base" latinLnBrk="0" hangingPunct="0">
              <a:lnSpc>
                <a:spcPct val="100000"/>
              </a:lnSpc>
              <a:spcBef>
                <a:spcPct val="0"/>
              </a:spcBef>
              <a:spcAft>
                <a:spcPct val="0"/>
              </a:spcAft>
              <a:buClrTx/>
              <a:buSzTx/>
              <a:buFontTx/>
              <a:buNone/>
              <a:tabLst/>
            </a:pPr>
            <a:r>
              <a:rPr lang="en-US" sz="1200" b="1" dirty="0" smtClean="0">
                <a:solidFill>
                  <a:srgbClr val="333333"/>
                </a:solidFill>
                <a:latin typeface="Arial Black" pitchFamily="34" charset="0"/>
                <a:ea typeface="Times New Roman" pitchFamily="18" charset="0"/>
                <a:cs typeface="B Nazanin"/>
              </a:rPr>
              <a:t>M</a:t>
            </a:r>
            <a:r>
              <a:rPr kumimoji="0" lang="en-US" sz="1200" b="1" i="0" u="none" strike="noStrike" cap="none" normalizeH="0" baseline="0" dirty="0" smtClean="0">
                <a:ln>
                  <a:noFill/>
                </a:ln>
                <a:solidFill>
                  <a:srgbClr val="333333"/>
                </a:solidFill>
                <a:effectLst/>
                <a:latin typeface="Arial Black" pitchFamily="34" charset="0"/>
                <a:ea typeface="Times New Roman" pitchFamily="18" charset="0"/>
                <a:cs typeface="B Nazanin"/>
              </a:rPr>
              <a:t>anagers and senior experts from PMO, terminal operator and other private sector companies involved in port and maritime activities in Iranian ports.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sz="1000" b="1"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accent5">
                    <a:lumMod val="50000"/>
                  </a:schemeClr>
                </a:solidFill>
                <a:effectLst/>
                <a:latin typeface="Arial Black" pitchFamily="34" charset="0"/>
                <a:ea typeface="Times New Roman" pitchFamily="18" charset="0"/>
                <a:cs typeface="B Titr"/>
              </a:rPr>
              <a:t>Part 1:</a:t>
            </a:r>
            <a:endParaRPr kumimoji="0" lang="nl-BE" sz="1100" b="1" i="0" u="sng" strike="noStrike" cap="none" normalizeH="0" baseline="0" dirty="0" smtClean="0">
              <a:ln>
                <a:noFill/>
              </a:ln>
              <a:solidFill>
                <a:schemeClr val="accent5">
                  <a:lumMod val="50000"/>
                </a:schemeClr>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rgbClr val="333333"/>
                </a:solidFill>
                <a:effectLst/>
                <a:latin typeface="Arial Black" pitchFamily="34" charset="0"/>
                <a:ea typeface="Times New Roman" pitchFamily="18" charset="0"/>
                <a:cs typeface="B Nazanin"/>
              </a:rPr>
              <a:t>Course Material: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333333"/>
                </a:solidFill>
                <a:effectLst/>
                <a:latin typeface="Arial Black" pitchFamily="34" charset="0"/>
                <a:ea typeface="Times New Roman" pitchFamily="18" charset="0"/>
                <a:cs typeface="B Nazanin"/>
              </a:rPr>
              <a:t>Container terminal safety </a:t>
            </a:r>
          </a:p>
          <a:p>
            <a:pPr marL="0" marR="0" lvl="0" indent="0" algn="l" defTabSz="914400" rtl="0" eaLnBrk="0" fontAlgn="base" latinLnBrk="0" hangingPunct="0">
              <a:lnSpc>
                <a:spcPct val="100000"/>
              </a:lnSpc>
              <a:spcBef>
                <a:spcPct val="0"/>
              </a:spcBef>
              <a:spcAft>
                <a:spcPct val="0"/>
              </a:spcAft>
              <a:buClrTx/>
              <a:buSzTx/>
              <a:buFontTx/>
              <a:buNone/>
              <a:tabLst/>
            </a:pPr>
            <a:r>
              <a:rPr lang="en-US" sz="1000" b="1" dirty="0" smtClean="0">
                <a:solidFill>
                  <a:srgbClr val="333333"/>
                </a:solidFill>
                <a:latin typeface="Arial Black" pitchFamily="34" charset="0"/>
                <a:ea typeface="Times New Roman" pitchFamily="18" charset="0"/>
                <a:cs typeface="B Nazanin"/>
              </a:rPr>
              <a:t>W</a:t>
            </a:r>
            <a:r>
              <a:rPr kumimoji="0" lang="en-US" sz="1000" b="1" i="0" u="none" strike="noStrike" cap="none" normalizeH="0" baseline="0" dirty="0" smtClean="0">
                <a:ln>
                  <a:noFill/>
                </a:ln>
                <a:solidFill>
                  <a:srgbClr val="333333"/>
                </a:solidFill>
                <a:effectLst/>
                <a:latin typeface="Arial Black" pitchFamily="34" charset="0"/>
                <a:ea typeface="Times New Roman" pitchFamily="18" charset="0"/>
                <a:cs typeface="B Nazanin"/>
              </a:rPr>
              <a:t>ith special focus on loading, discharge, stuffing-stripping, lashing and handling at port area providing similar cases of the most safe and busies container ports in the world and references to respective international rules and regulations such as IMO's International Convention for Safe Containers (CSC). </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u="sng" dirty="0" smtClean="0">
              <a:solidFill>
                <a:srgbClr val="333333"/>
              </a:solidFill>
              <a:latin typeface="Arial Black" pitchFamily="34" charset="0"/>
              <a:cs typeface="Arial" pitchFamily="34" charset="0"/>
            </a:endParaRPr>
          </a:p>
          <a:p>
            <a:r>
              <a:rPr lang="en-US" sz="1100" u="sng" dirty="0" smtClean="0">
                <a:solidFill>
                  <a:schemeClr val="accent5">
                    <a:lumMod val="50000"/>
                  </a:schemeClr>
                </a:solidFill>
                <a:latin typeface="Arial Black" pitchFamily="34" charset="0"/>
              </a:rPr>
              <a:t>Part 2:</a:t>
            </a:r>
            <a:endParaRPr lang="nl-BE" sz="1100" u="sng" dirty="0" smtClean="0">
              <a:solidFill>
                <a:schemeClr val="accent5">
                  <a:lumMod val="50000"/>
                </a:schemeClr>
              </a:solidFill>
              <a:latin typeface="Arial Black" pitchFamily="34" charset="0"/>
            </a:endParaRPr>
          </a:p>
          <a:p>
            <a:r>
              <a:rPr lang="en-US" sz="1000" dirty="0" smtClean="0">
                <a:latin typeface="Arial Black" pitchFamily="34" charset="0"/>
              </a:rPr>
              <a:t>Tehran </a:t>
            </a:r>
            <a:endParaRPr lang="nl-BE" sz="1000" dirty="0" smtClean="0">
              <a:latin typeface="Arial Black" pitchFamily="34" charset="0"/>
            </a:endParaRPr>
          </a:p>
          <a:p>
            <a:r>
              <a:rPr lang="en-US" sz="1000" dirty="0" smtClean="0">
                <a:latin typeface="Arial Black" pitchFamily="34" charset="0"/>
              </a:rPr>
              <a:t>27 September 2015 - 14:00-18:00</a:t>
            </a:r>
            <a:endParaRPr lang="nl-BE" sz="1000" dirty="0" smtClean="0">
              <a:latin typeface="Arial Black" pitchFamily="34" charset="0"/>
            </a:endParaRPr>
          </a:p>
          <a:p>
            <a:r>
              <a:rPr lang="en-US" sz="1000" dirty="0" smtClean="0">
                <a:latin typeface="Arial Black" pitchFamily="34" charset="0"/>
              </a:rPr>
              <a:t>28 September 2015 – 8:00 -17:00</a:t>
            </a:r>
            <a:endParaRPr lang="nl-BE" sz="1000" dirty="0" smtClean="0">
              <a:latin typeface="Arial Black" pitchFamily="34" charset="0"/>
            </a:endParaRPr>
          </a:p>
          <a:p>
            <a:r>
              <a:rPr lang="en-US" sz="1050" b="1" dirty="0" smtClean="0">
                <a:latin typeface="Arial Black" pitchFamily="34" charset="0"/>
              </a:rPr>
              <a:t>Course Material: </a:t>
            </a:r>
          </a:p>
          <a:p>
            <a:r>
              <a:rPr lang="en-US" sz="1000" b="1" dirty="0" smtClean="0">
                <a:latin typeface="Arial Black" pitchFamily="34" charset="0"/>
              </a:rPr>
              <a:t>Regulations of testing, inspection, approval and maintenance of containers covering structural safety requirements including details of test procedures with the following titles: </a:t>
            </a:r>
            <a:endParaRPr lang="nl-BE" sz="1000" b="1" dirty="0" smtClean="0">
              <a:latin typeface="Arial Black" pitchFamily="34" charset="0"/>
            </a:endParaRPr>
          </a:p>
          <a:p>
            <a:pPr lvl="0">
              <a:buSzPct val="80000"/>
            </a:pPr>
            <a:r>
              <a:rPr lang="en-US" sz="1000" dirty="0" smtClean="0"/>
              <a:t>	</a:t>
            </a:r>
            <a:r>
              <a:rPr lang="en-US" sz="1000" b="1" dirty="0" smtClean="0">
                <a:latin typeface="Arial Black" pitchFamily="34" charset="0"/>
              </a:rPr>
              <a:t>Introduction</a:t>
            </a:r>
            <a:endParaRPr lang="nl-BE" sz="1000" b="1" dirty="0" smtClean="0">
              <a:latin typeface="Arial Black" pitchFamily="34" charset="0"/>
            </a:endParaRPr>
          </a:p>
          <a:p>
            <a:pPr lvl="0"/>
            <a:r>
              <a:rPr lang="en-US" sz="1000" b="1" dirty="0" smtClean="0">
                <a:latin typeface="Arial Black" pitchFamily="34" charset="0"/>
              </a:rPr>
              <a:t>	Types of Containers</a:t>
            </a:r>
            <a:endParaRPr lang="nl-BE" sz="1000" b="1" dirty="0" smtClean="0">
              <a:latin typeface="Arial Black" pitchFamily="34" charset="0"/>
            </a:endParaRPr>
          </a:p>
          <a:p>
            <a:pPr lvl="2"/>
            <a:r>
              <a:rPr lang="en-US" sz="1000" b="1" dirty="0" smtClean="0">
                <a:latin typeface="Arial Black" pitchFamily="34" charset="0"/>
              </a:rPr>
              <a:t>Standard Container parts</a:t>
            </a:r>
            <a:endParaRPr lang="nl-BE" sz="1000" b="1" dirty="0" smtClean="0">
              <a:latin typeface="Arial Black" pitchFamily="34" charset="0"/>
            </a:endParaRPr>
          </a:p>
          <a:p>
            <a:pPr lvl="0"/>
            <a:r>
              <a:rPr lang="en-US" sz="1000" b="1" dirty="0" smtClean="0">
                <a:latin typeface="Arial Black" pitchFamily="34" charset="0"/>
              </a:rPr>
              <a:t>	Acceptance and rejection of the containers</a:t>
            </a:r>
            <a:endParaRPr lang="nl-BE" sz="1000" b="1" dirty="0" smtClean="0">
              <a:latin typeface="Arial Black" pitchFamily="34" charset="0"/>
            </a:endParaRPr>
          </a:p>
          <a:p>
            <a:pPr lvl="0"/>
            <a:r>
              <a:rPr lang="en-US" sz="1000" b="1" dirty="0" smtClean="0">
                <a:latin typeface="Arial Black" pitchFamily="34" charset="0"/>
              </a:rPr>
              <a:t>	Inspection &amp; Repair methods, Safety certification and ACEP</a:t>
            </a:r>
            <a:endParaRPr lang="nl-BE" sz="1000" b="1" dirty="0" smtClean="0">
              <a:latin typeface="Arial Black" pitchFamily="34" charset="0"/>
            </a:endParaRPr>
          </a:p>
          <a:p>
            <a:pPr lvl="0"/>
            <a:r>
              <a:rPr lang="en-US" sz="1000" b="1" dirty="0" smtClean="0">
                <a:latin typeface="Arial Black" pitchFamily="34" charset="0"/>
              </a:rPr>
              <a:t>	Lifting, handling and forces</a:t>
            </a:r>
            <a:endParaRPr lang="nl-BE" sz="1000" b="1" dirty="0" smtClean="0">
              <a:latin typeface="Arial Black" pitchFamily="34" charset="0"/>
            </a:endParaRPr>
          </a:p>
          <a:p>
            <a:pPr lvl="0"/>
            <a:r>
              <a:rPr lang="en-US" sz="1000" b="1" dirty="0" smtClean="0">
                <a:latin typeface="Arial Black" pitchFamily="34" charset="0"/>
              </a:rPr>
              <a:t>	Lessons learned from container accident and damages</a:t>
            </a:r>
          </a:p>
          <a:p>
            <a:pPr lvl="0"/>
            <a:endParaRPr lang="en-US" sz="1000" b="1" u="sng" dirty="0" smtClean="0">
              <a:latin typeface="Arial Black" pitchFamily="34" charset="0"/>
            </a:endParaRPr>
          </a:p>
          <a:p>
            <a:r>
              <a:rPr lang="fr-FR" sz="1100" b="1" u="sng" dirty="0" smtClean="0">
                <a:solidFill>
                  <a:srgbClr val="002060"/>
                </a:solidFill>
                <a:latin typeface="Arial Black" pitchFamily="34" charset="0"/>
              </a:rPr>
              <a:t>Part 3: </a:t>
            </a:r>
            <a:endParaRPr lang="nl-BE" sz="1100" b="1" u="sng" dirty="0" smtClean="0">
              <a:solidFill>
                <a:srgbClr val="002060"/>
              </a:solidFill>
              <a:latin typeface="Arial Black" pitchFamily="34" charset="0"/>
            </a:endParaRPr>
          </a:p>
          <a:p>
            <a:r>
              <a:rPr lang="fr-FR" sz="1100" b="1" dirty="0" smtClean="0">
                <a:latin typeface="Arial Black" pitchFamily="34" charset="0"/>
              </a:rPr>
              <a:t>Bandar Abbas Port</a:t>
            </a:r>
            <a:endParaRPr lang="nl-BE" sz="1000" b="1" dirty="0" smtClean="0">
              <a:latin typeface="Arial Black" pitchFamily="34" charset="0"/>
            </a:endParaRPr>
          </a:p>
          <a:p>
            <a:r>
              <a:rPr lang="en-US" sz="1000" b="1" dirty="0" smtClean="0">
                <a:latin typeface="Arial Black" pitchFamily="34" charset="0"/>
              </a:rPr>
              <a:t>30 September – 8:30-12:00 </a:t>
            </a:r>
          </a:p>
          <a:p>
            <a:pPr lvl="0"/>
            <a:r>
              <a:rPr lang="en-US" sz="1000" b="1" dirty="0" smtClean="0">
                <a:latin typeface="Arial Black" pitchFamily="34" charset="0"/>
              </a:rPr>
              <a:t>Continuation of the part 2 with providing cases and examples from the busiest container ports in Asia (such as Singapore) and Europe (such as Antwerp and Rotterdam) and implementation of the CSC Convention in these ports. </a:t>
            </a:r>
          </a:p>
          <a:p>
            <a:pPr lvl="0"/>
            <a:r>
              <a:rPr lang="en-US" sz="1000" b="1" dirty="0" smtClean="0"/>
              <a:t> </a:t>
            </a:r>
          </a:p>
          <a:p>
            <a:r>
              <a:rPr lang="en-US" sz="1000" dirty="0" smtClean="0">
                <a:latin typeface="Arial Black" pitchFamily="34" charset="0"/>
              </a:rPr>
              <a:t>30 September – 14:00-16:00</a:t>
            </a:r>
          </a:p>
          <a:p>
            <a:pPr lvl="0"/>
            <a:r>
              <a:rPr lang="en-US" sz="1000" dirty="0" smtClean="0">
                <a:latin typeface="Arial Black" pitchFamily="34" charset="0"/>
              </a:rPr>
              <a:t>Site visit of SHAHID RAJAEE container terminal and review the course materials in practice </a:t>
            </a:r>
          </a:p>
          <a:p>
            <a:pPr lvl="0"/>
            <a:endParaRPr lang="en-US" sz="1000" dirty="0" smtClean="0">
              <a:latin typeface="Arial Black" pitchFamily="34" charset="0"/>
            </a:endParaRPr>
          </a:p>
          <a:p>
            <a:pPr lvl="0"/>
            <a:endParaRPr lang="en-US" sz="1000" dirty="0" smtClean="0">
              <a:latin typeface="Arial Black" pitchFamily="34" charset="0"/>
            </a:endParaRPr>
          </a:p>
          <a:p>
            <a:pPr lvl="0"/>
            <a:endParaRPr lang="nl-BE" sz="1000" dirty="0" smtClean="0"/>
          </a:p>
          <a:p>
            <a:r>
              <a:rPr lang="en-US" sz="1000" dirty="0" smtClean="0"/>
              <a:t> </a:t>
            </a:r>
            <a:endParaRPr lang="nl-BE" sz="10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60648"/>
            <a:ext cx="8686800" cy="6264696"/>
          </a:xfrm>
        </p:spPr>
        <p:txBody>
          <a:bodyPr>
            <a:normAutofit fontScale="85000" lnSpcReduction="10000"/>
          </a:bodyPr>
          <a:lstStyle/>
          <a:p>
            <a:pPr>
              <a:buNone/>
            </a:pPr>
            <a:r>
              <a:rPr lang="en-US" sz="1900" b="1" u="sng" dirty="0" smtClean="0">
                <a:solidFill>
                  <a:srgbClr val="002060"/>
                </a:solidFill>
                <a:latin typeface="Arial Black" pitchFamily="34" charset="0"/>
              </a:rPr>
              <a:t>9. Stowage of Heavy Concentrated Weight.</a:t>
            </a:r>
            <a:endParaRPr lang="nl-BE" sz="1900" b="1" dirty="0" smtClean="0">
              <a:solidFill>
                <a:srgbClr val="002060"/>
              </a:solidFill>
              <a:latin typeface="Arial Black" pitchFamily="34" charset="0"/>
            </a:endParaRPr>
          </a:p>
          <a:p>
            <a:pPr>
              <a:buNone/>
            </a:pPr>
            <a:r>
              <a:rPr lang="en-US" sz="1400" b="1" dirty="0" smtClean="0">
                <a:latin typeface="Arial Black" pitchFamily="34" charset="0"/>
              </a:rPr>
              <a:t>When planning the stowage of heavy concentrated weights, careful consideration must be given </a:t>
            </a:r>
          </a:p>
          <a:p>
            <a:pPr>
              <a:buNone/>
            </a:pPr>
            <a:r>
              <a:rPr lang="en-US" sz="1400" b="1" dirty="0" smtClean="0">
                <a:latin typeface="Arial Black" pitchFamily="34" charset="0"/>
              </a:rPr>
              <a:t>to the maximum permissible weight and the floor loads allowed in the container. </a:t>
            </a:r>
            <a:endParaRPr lang="nl-BE" sz="1400" b="1" dirty="0" smtClean="0">
              <a:latin typeface="Arial Black" pitchFamily="34" charset="0"/>
            </a:endParaRPr>
          </a:p>
          <a:p>
            <a:pPr>
              <a:buNone/>
            </a:pPr>
            <a:r>
              <a:rPr lang="en-US" sz="1400" b="1" dirty="0" smtClean="0">
                <a:latin typeface="Arial Black" pitchFamily="34" charset="0"/>
              </a:rPr>
              <a:t>The bedding is required to properly spread and stow with the weight distribution factors in mind.</a:t>
            </a:r>
            <a:endParaRPr lang="nl-BE" sz="1400" b="1" dirty="0" smtClean="0">
              <a:latin typeface="Arial Black" pitchFamily="34" charset="0"/>
            </a:endParaRPr>
          </a:p>
          <a:p>
            <a:pPr>
              <a:buNone/>
            </a:pPr>
            <a:r>
              <a:rPr lang="en-US" sz="1400" b="1" dirty="0" smtClean="0">
                <a:latin typeface="Arial Black" pitchFamily="34" charset="0"/>
              </a:rPr>
              <a:t>This bedding should consist of lumber of sufficient thickness that will not deflect under the planned</a:t>
            </a:r>
          </a:p>
          <a:p>
            <a:pPr>
              <a:buNone/>
            </a:pPr>
            <a:r>
              <a:rPr lang="en-US" sz="1400" b="1" dirty="0" smtClean="0">
                <a:latin typeface="Arial Black" pitchFamily="34" charset="0"/>
              </a:rPr>
              <a:t>load, with the bottom bearers placed longitudinally in the container. </a:t>
            </a:r>
            <a:endParaRPr lang="nl-BE" sz="1400" b="1" dirty="0" smtClean="0">
              <a:latin typeface="Arial Black" pitchFamily="34" charset="0"/>
            </a:endParaRPr>
          </a:p>
          <a:p>
            <a:pPr>
              <a:buNone/>
            </a:pPr>
            <a:r>
              <a:rPr lang="en-US" sz="1400" b="1" dirty="0" smtClean="0">
                <a:latin typeface="Arial Black" pitchFamily="34" charset="0"/>
              </a:rPr>
              <a:t>The cargo piece or pieces should be bolted to cross members resting on the longitudinal. </a:t>
            </a:r>
            <a:endParaRPr lang="nl-BE" sz="1400" b="1" dirty="0" smtClean="0">
              <a:latin typeface="Arial Black" pitchFamily="34" charset="0"/>
            </a:endParaRPr>
          </a:p>
          <a:p>
            <a:pPr>
              <a:buNone/>
            </a:pPr>
            <a:r>
              <a:rPr lang="en-US" sz="1400" b="1" dirty="0" smtClean="0">
                <a:latin typeface="Arial Black" pitchFamily="34" charset="0"/>
              </a:rPr>
              <a:t>The cross members must be adequately bolted or fastened to the bottom pieces with backup cleats</a:t>
            </a:r>
          </a:p>
          <a:p>
            <a:pPr>
              <a:buNone/>
            </a:pPr>
            <a:r>
              <a:rPr lang="en-US" sz="1400" b="1" dirty="0" smtClean="0">
                <a:latin typeface="Arial Black" pitchFamily="34" charset="0"/>
              </a:rPr>
              <a:t>placed where necessary.</a:t>
            </a:r>
            <a:endParaRPr lang="nl-BE" sz="1400" b="1" dirty="0" smtClean="0">
              <a:latin typeface="Arial Black" pitchFamily="34" charset="0"/>
            </a:endParaRPr>
          </a:p>
          <a:p>
            <a:pPr>
              <a:buNone/>
            </a:pPr>
            <a:r>
              <a:rPr lang="en-US" sz="1300" b="1" dirty="0" smtClean="0">
                <a:latin typeface="Arial Black" pitchFamily="34" charset="0"/>
              </a:rPr>
              <a:t> </a:t>
            </a:r>
            <a:endParaRPr lang="nl-BE" sz="1300" b="1" dirty="0" smtClean="0">
              <a:latin typeface="Arial Black" pitchFamily="34" charset="0"/>
            </a:endParaRPr>
          </a:p>
          <a:p>
            <a:pPr>
              <a:buNone/>
            </a:pPr>
            <a:r>
              <a:rPr lang="en-US" sz="1900" b="1" u="sng" dirty="0" smtClean="0">
                <a:solidFill>
                  <a:srgbClr val="002060"/>
                </a:solidFill>
                <a:latin typeface="Arial Black" pitchFamily="34" charset="0"/>
              </a:rPr>
              <a:t>10. Securing.</a:t>
            </a:r>
            <a:endParaRPr lang="en-US" sz="1200" b="1" u="sng" dirty="0" smtClean="0">
              <a:solidFill>
                <a:srgbClr val="002060"/>
              </a:solidFill>
            </a:endParaRPr>
          </a:p>
          <a:p>
            <a:pPr>
              <a:buNone/>
            </a:pPr>
            <a:r>
              <a:rPr lang="en-US" sz="1400" b="1" dirty="0" smtClean="0">
                <a:latin typeface="Arial Black" pitchFamily="34" charset="0"/>
              </a:rPr>
              <a:t>Fill it or secure it. </a:t>
            </a:r>
            <a:endParaRPr lang="nl-BE" sz="1400" b="1" dirty="0" smtClean="0">
              <a:latin typeface="Arial Black" pitchFamily="34" charset="0"/>
            </a:endParaRPr>
          </a:p>
          <a:p>
            <a:pPr>
              <a:buNone/>
            </a:pPr>
            <a:r>
              <a:rPr lang="en-US" sz="1400" b="1" dirty="0" smtClean="0">
                <a:latin typeface="Arial Black" pitchFamily="34" charset="0"/>
              </a:rPr>
              <a:t>Use </a:t>
            </a:r>
            <a:r>
              <a:rPr lang="en-US" sz="1400" b="1" dirty="0" err="1" smtClean="0">
                <a:latin typeface="Arial Black" pitchFamily="34" charset="0"/>
              </a:rPr>
              <a:t>dunnage</a:t>
            </a:r>
            <a:r>
              <a:rPr lang="en-US" sz="1400" b="1" dirty="0" smtClean="0">
                <a:latin typeface="Arial Black" pitchFamily="34" charset="0"/>
              </a:rPr>
              <a:t>. </a:t>
            </a:r>
            <a:endParaRPr lang="nl-BE" sz="1400" b="1" dirty="0" smtClean="0">
              <a:latin typeface="Arial Black" pitchFamily="34" charset="0"/>
            </a:endParaRPr>
          </a:p>
          <a:p>
            <a:pPr>
              <a:buNone/>
            </a:pPr>
            <a:r>
              <a:rPr lang="en-US" sz="1400" b="1" dirty="0" smtClean="0">
                <a:latin typeface="Arial Black" pitchFamily="34" charset="0"/>
              </a:rPr>
              <a:t>Block it out. </a:t>
            </a:r>
            <a:endParaRPr lang="nl-BE" sz="1400" b="1" dirty="0" smtClean="0">
              <a:latin typeface="Arial Black" pitchFamily="34" charset="0"/>
            </a:endParaRPr>
          </a:p>
          <a:p>
            <a:pPr>
              <a:buNone/>
            </a:pPr>
            <a:r>
              <a:rPr lang="en-US" sz="1400" b="1" dirty="0" smtClean="0">
                <a:latin typeface="Arial Black" pitchFamily="34" charset="0"/>
              </a:rPr>
              <a:t>Leave no void spaces or loose packages on top. </a:t>
            </a:r>
            <a:endParaRPr lang="nl-BE" sz="1400" b="1" dirty="0" smtClean="0">
              <a:latin typeface="Arial Black" pitchFamily="34" charset="0"/>
            </a:endParaRPr>
          </a:p>
          <a:p>
            <a:pPr>
              <a:buNone/>
            </a:pPr>
            <a:r>
              <a:rPr lang="en-US" sz="1400" b="1" dirty="0" smtClean="0">
                <a:latin typeface="Arial Black" pitchFamily="34" charset="0"/>
              </a:rPr>
              <a:t>Smooth metal-to-metal contact should be avoided as this causes a slippery surface. </a:t>
            </a:r>
            <a:endParaRPr lang="nl-BE" sz="1400" b="1" dirty="0" smtClean="0">
              <a:latin typeface="Arial Black" pitchFamily="34" charset="0"/>
            </a:endParaRPr>
          </a:p>
          <a:p>
            <a:pPr>
              <a:buNone/>
            </a:pPr>
            <a:r>
              <a:rPr lang="en-US" sz="1400" b="1" dirty="0" smtClean="0">
                <a:latin typeface="Arial Black" pitchFamily="34" charset="0"/>
              </a:rPr>
              <a:t>The slogan “Pack it tight to ride right” is a good one. </a:t>
            </a:r>
            <a:endParaRPr lang="nl-BE" sz="1400" b="1" dirty="0" smtClean="0">
              <a:latin typeface="Arial Black" pitchFamily="34" charset="0"/>
            </a:endParaRPr>
          </a:p>
          <a:p>
            <a:pPr>
              <a:buNone/>
            </a:pPr>
            <a:r>
              <a:rPr lang="en-US" sz="1400" b="1" dirty="0" smtClean="0">
                <a:latin typeface="Arial Black" pitchFamily="34" charset="0"/>
              </a:rPr>
              <a:t>Remember, typical trucking and railroad cargo securing guides stress stowing to prevent the</a:t>
            </a:r>
          </a:p>
          <a:p>
            <a:pPr>
              <a:buNone/>
            </a:pPr>
            <a:r>
              <a:rPr lang="en-US" sz="1400" b="1" dirty="0" smtClean="0">
                <a:latin typeface="Arial Black" pitchFamily="34" charset="0"/>
              </a:rPr>
              <a:t>longitudinal movement in the container. </a:t>
            </a:r>
            <a:endParaRPr lang="nl-BE" sz="1400" b="1" dirty="0" smtClean="0">
              <a:latin typeface="Arial Black" pitchFamily="34" charset="0"/>
            </a:endParaRPr>
          </a:p>
          <a:p>
            <a:pPr>
              <a:buNone/>
            </a:pPr>
            <a:r>
              <a:rPr lang="en-US" sz="1400" b="1" dirty="0" smtClean="0">
                <a:latin typeface="Arial Black" pitchFamily="34" charset="0"/>
              </a:rPr>
              <a:t>For ocean transport, however, the same rules should be applied to prevent additional sideways</a:t>
            </a:r>
          </a:p>
          <a:p>
            <a:pPr>
              <a:buNone/>
            </a:pPr>
            <a:r>
              <a:rPr lang="en-US" sz="1400" b="1" dirty="0" smtClean="0">
                <a:latin typeface="Arial Black" pitchFamily="34" charset="0"/>
              </a:rPr>
              <a:t>movement.</a:t>
            </a:r>
            <a:endParaRPr lang="nl-BE" sz="1400" b="1" dirty="0" smtClean="0">
              <a:latin typeface="Arial Black" pitchFamily="34" charset="0"/>
            </a:endParaRPr>
          </a:p>
          <a:p>
            <a:pPr>
              <a:buNone/>
            </a:pPr>
            <a:r>
              <a:rPr lang="en-US" sz="1400" b="1" dirty="0" smtClean="0">
                <a:latin typeface="Arial Black" pitchFamily="34" charset="0"/>
              </a:rPr>
              <a:t>Avoid direct pressure on doors, use a proper fence or gate to fill any void space. </a:t>
            </a:r>
            <a:endParaRPr lang="nl-BE" sz="1400" b="1" dirty="0" smtClean="0">
              <a:latin typeface="Arial Black" pitchFamily="34" charset="0"/>
            </a:endParaRPr>
          </a:p>
          <a:p>
            <a:pPr>
              <a:buNone/>
            </a:pPr>
            <a:r>
              <a:rPr lang="en-US" sz="1400" b="1" dirty="0" smtClean="0">
                <a:latin typeface="Arial Black" pitchFamily="34" charset="0"/>
              </a:rPr>
              <a:t>When stowing or loading the cargo in the container, you have a regulatory responsibility to do</a:t>
            </a:r>
          </a:p>
          <a:p>
            <a:pPr>
              <a:buNone/>
            </a:pPr>
            <a:r>
              <a:rPr lang="en-US" sz="1400" b="1" dirty="0" smtClean="0">
                <a:latin typeface="Arial Black" pitchFamily="34" charset="0"/>
              </a:rPr>
              <a:t>it correctly. </a:t>
            </a:r>
            <a:endParaRPr lang="nl-BE" sz="1400" b="1" dirty="0" smtClean="0">
              <a:latin typeface="Arial Black" pitchFamily="34" charset="0"/>
            </a:endParaRPr>
          </a:p>
          <a:p>
            <a:pPr>
              <a:buNone/>
            </a:pPr>
            <a:r>
              <a:rPr lang="en-US" sz="1400" b="1" dirty="0" smtClean="0">
                <a:latin typeface="Arial Black" pitchFamily="34" charset="0"/>
              </a:rPr>
              <a:t>The securing techniques and materials used should be more than just “adequate,” when ocean</a:t>
            </a:r>
          </a:p>
          <a:p>
            <a:pPr>
              <a:buNone/>
            </a:pPr>
            <a:r>
              <a:rPr lang="en-US" sz="1400" b="1" dirty="0" smtClean="0">
                <a:latin typeface="Arial Black" pitchFamily="34" charset="0"/>
              </a:rPr>
              <a:t>shipments are involved.</a:t>
            </a:r>
            <a:endParaRPr lang="nl-BE" sz="1400" b="1" dirty="0" smtClean="0">
              <a:latin typeface="Arial Black" pitchFamily="34" charset="0"/>
            </a:endParaRPr>
          </a:p>
          <a:p>
            <a:pPr>
              <a:buNone/>
            </a:pPr>
            <a:r>
              <a:rPr lang="en-US" sz="1400" b="1" dirty="0" smtClean="0">
                <a:latin typeface="Arial Black" pitchFamily="34" charset="0"/>
              </a:rPr>
              <a:t>Check that package hazard labels and container placards, if required, have been applied.</a:t>
            </a:r>
            <a:endParaRPr lang="nl-BE" sz="1400" b="1" dirty="0" smtClean="0">
              <a:latin typeface="Arial Black" pitchFamily="34" charset="0"/>
            </a:endParaRPr>
          </a:p>
          <a:p>
            <a:pPr>
              <a:buNone/>
            </a:pPr>
            <a:r>
              <a:rPr lang="en-US" sz="1400" b="1" dirty="0" smtClean="0">
                <a:latin typeface="Arial Black" pitchFamily="34" charset="0"/>
              </a:rPr>
              <a:t>Check export containers before putting on the seal and take a last look how the box is stuffed </a:t>
            </a:r>
          </a:p>
          <a:p>
            <a:pPr>
              <a:buNone/>
            </a:pPr>
            <a:r>
              <a:rPr lang="en-US" sz="1400" b="1" dirty="0" smtClean="0">
                <a:latin typeface="Arial Black" pitchFamily="34" charset="0"/>
              </a:rPr>
              <a:t>and lashed</a:t>
            </a:r>
            <a:r>
              <a:rPr lang="nl-BE" sz="1400" b="1" dirty="0" smtClean="0">
                <a:latin typeface="Arial Black" pitchFamily="34" charset="0"/>
              </a:rPr>
              <a:t> </a:t>
            </a:r>
            <a:r>
              <a:rPr lang="en-US" sz="1400" b="1" dirty="0" smtClean="0">
                <a:latin typeface="Arial Black" pitchFamily="34" charset="0"/>
              </a:rPr>
              <a:t>since this will be the last chance to intervene and correct bas stowage.</a:t>
            </a:r>
            <a:endParaRPr lang="nl-BE" sz="1400" b="1" dirty="0" smtClean="0">
              <a:latin typeface="Arial Black" pitchFamily="34" charset="0"/>
            </a:endParaRPr>
          </a:p>
          <a:p>
            <a:pPr>
              <a:buNone/>
            </a:pPr>
            <a:r>
              <a:rPr lang="en-US" sz="1400" b="1" dirty="0" smtClean="0">
                <a:latin typeface="Arial Black" pitchFamily="34" charset="0"/>
              </a:rPr>
              <a:t>Finally, secure the doors, lock and seal them, note the seal numbers for insertion on the bill of lading.</a:t>
            </a:r>
            <a:endParaRPr lang="nl-BE" sz="1400" b="1" dirty="0" smtClean="0">
              <a:latin typeface="Arial Black" pitchFamily="34" charset="0"/>
            </a:endParaRPr>
          </a:p>
          <a:p>
            <a:pPr>
              <a:buNone/>
            </a:pPr>
            <a:endParaRPr lang="en-US" sz="14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260648"/>
            <a:ext cx="9036496" cy="6264696"/>
          </a:xfrm>
        </p:spPr>
        <p:txBody>
          <a:bodyPr>
            <a:normAutofit fontScale="77500" lnSpcReduction="20000"/>
          </a:bodyPr>
          <a:lstStyle/>
          <a:p>
            <a:pPr>
              <a:buNone/>
            </a:pPr>
            <a:r>
              <a:rPr lang="en-US" sz="2300" b="1" u="sng" dirty="0" smtClean="0">
                <a:solidFill>
                  <a:srgbClr val="002060"/>
                </a:solidFill>
                <a:latin typeface="Arial Black" pitchFamily="34" charset="0"/>
              </a:rPr>
              <a:t>11-Requirements for dangerous cargo - IMDG code general guideli</a:t>
            </a:r>
            <a:r>
              <a:rPr lang="en-US" sz="2300" b="1" u="sng" dirty="0" smtClean="0">
                <a:latin typeface="Arial Black" pitchFamily="34" charset="0"/>
              </a:rPr>
              <a:t>ne</a:t>
            </a:r>
            <a:r>
              <a:rPr lang="en-US" sz="1200" dirty="0" smtClean="0"/>
              <a:t/>
            </a:r>
            <a:br>
              <a:rPr lang="en-US" sz="1200" dirty="0" smtClean="0"/>
            </a:br>
            <a:r>
              <a:rPr lang="en-US" sz="1200" dirty="0" smtClean="0"/>
              <a:t/>
            </a:r>
            <a:br>
              <a:rPr lang="en-US" sz="1200" dirty="0" smtClean="0"/>
            </a:br>
            <a:r>
              <a:rPr lang="en-US" sz="1500" b="1" dirty="0" smtClean="0">
                <a:latin typeface="Arial Black" pitchFamily="34" charset="0"/>
              </a:rPr>
              <a:t>A-Handling dangerous cargo requires special care due to the inherent hazardous nature of the </a:t>
            </a:r>
          </a:p>
          <a:p>
            <a:pPr>
              <a:buNone/>
            </a:pPr>
            <a:r>
              <a:rPr lang="en-US" sz="1500" b="1" dirty="0" smtClean="0">
                <a:latin typeface="Arial Black" pitchFamily="34" charset="0"/>
              </a:rPr>
              <a:t>	    cargo and applicable carriage regulations.</a:t>
            </a:r>
          </a:p>
          <a:p>
            <a:pPr>
              <a:buNone/>
            </a:pPr>
            <a:r>
              <a:rPr lang="en-US" sz="1500" b="1" dirty="0" smtClean="0">
                <a:latin typeface="Arial Black" pitchFamily="34" charset="0"/>
              </a:rPr>
              <a:t>	    The general provisions for segregation between the various classes of dangerous goods are </a:t>
            </a:r>
          </a:p>
          <a:p>
            <a:pPr>
              <a:buNone/>
            </a:pPr>
            <a:r>
              <a:rPr lang="en-US" sz="1500" b="1" dirty="0" smtClean="0">
                <a:latin typeface="Arial Black" pitchFamily="34" charset="0"/>
              </a:rPr>
              <a:t>           shown in "Segregation table" (IMDG Code Chapter 7.2.1.16). </a:t>
            </a:r>
          </a:p>
          <a:p>
            <a:pPr>
              <a:buNone/>
            </a:pPr>
            <a:r>
              <a:rPr lang="en-US" sz="1500" b="1" dirty="0" smtClean="0">
                <a:latin typeface="Arial Black" pitchFamily="34" charset="0"/>
              </a:rPr>
              <a:t>           In addition to the general provisions, there may be a need to segregate a particular substance,</a:t>
            </a:r>
          </a:p>
          <a:p>
            <a:pPr>
              <a:buNone/>
            </a:pPr>
            <a:r>
              <a:rPr lang="en-US" sz="1500" b="1" dirty="0" smtClean="0">
                <a:latin typeface="Arial Black" pitchFamily="34" charset="0"/>
              </a:rPr>
              <a:t>           material or article from other goods which could contribute to its hazard. </a:t>
            </a:r>
          </a:p>
          <a:p>
            <a:pPr>
              <a:buNone/>
            </a:pPr>
            <a:r>
              <a:rPr lang="en-US" sz="1800" b="1" dirty="0" smtClean="0">
                <a:latin typeface="Arial Black" pitchFamily="34" charset="0"/>
              </a:rPr>
              <a:t/>
            </a:r>
            <a:br>
              <a:rPr lang="en-US" sz="1800" b="1" dirty="0" smtClean="0">
                <a:latin typeface="Arial Black" pitchFamily="34" charset="0"/>
              </a:rPr>
            </a:br>
            <a:r>
              <a:rPr lang="en-US" sz="1800" b="1" dirty="0" smtClean="0">
                <a:latin typeface="Arial Black" pitchFamily="34" charset="0"/>
              </a:rPr>
              <a:t>	</a:t>
            </a:r>
            <a:r>
              <a:rPr lang="en-US" sz="1800" b="1" u="sng" dirty="0" smtClean="0">
                <a:solidFill>
                  <a:srgbClr val="002060"/>
                </a:solidFill>
                <a:latin typeface="Arial Black" pitchFamily="34" charset="0"/>
              </a:rPr>
              <a:t>D/G Cargo Onboard List </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a:t>
            </a:r>
            <a:r>
              <a:rPr lang="en-US" sz="1400" b="1" dirty="0" smtClean="0">
                <a:latin typeface="Arial Black" pitchFamily="34" charset="0"/>
              </a:rPr>
              <a:t>Where required for reporting to port authorities, the C/Off shall prepare an dangerous cargo list. </a:t>
            </a:r>
          </a:p>
          <a:p>
            <a:pPr>
              <a:buNone/>
            </a:pPr>
            <a:r>
              <a:rPr lang="en-US" sz="1400" b="1" dirty="0" smtClean="0">
                <a:latin typeface="Arial Black" pitchFamily="34" charset="0"/>
              </a:rPr>
              <a:t>		This list shall contain at least the following information: </a:t>
            </a:r>
          </a:p>
          <a:p>
            <a:pPr>
              <a:buNone/>
            </a:pPr>
            <a:r>
              <a:rPr lang="en-US" sz="1400" b="1" dirty="0" smtClean="0">
                <a:latin typeface="Arial Black" pitchFamily="34" charset="0"/>
              </a:rPr>
              <a:t>		a) Stow Position </a:t>
            </a:r>
          </a:p>
          <a:p>
            <a:pPr>
              <a:buNone/>
            </a:pPr>
            <a:r>
              <a:rPr lang="en-US" sz="1400" b="1" dirty="0" smtClean="0">
                <a:latin typeface="Arial Black" pitchFamily="34" charset="0"/>
              </a:rPr>
              <a:t>		b) Container Number 	</a:t>
            </a:r>
          </a:p>
          <a:p>
            <a:pPr>
              <a:buNone/>
            </a:pPr>
            <a:r>
              <a:rPr lang="en-US" sz="1400" b="1" dirty="0" smtClean="0">
                <a:latin typeface="Arial Black" pitchFamily="34" charset="0"/>
              </a:rPr>
              <a:t>		c) Line Operator </a:t>
            </a:r>
            <a:br>
              <a:rPr lang="en-US" sz="1400" b="1" dirty="0" smtClean="0">
                <a:latin typeface="Arial Black" pitchFamily="34" charset="0"/>
              </a:rPr>
            </a:br>
            <a:r>
              <a:rPr lang="en-US" sz="1400" b="1" dirty="0" smtClean="0">
                <a:latin typeface="Arial Black" pitchFamily="34" charset="0"/>
              </a:rPr>
              <a:t>	d) Port of Loading / Discharging </a:t>
            </a:r>
          </a:p>
          <a:p>
            <a:pPr>
              <a:buNone/>
            </a:pPr>
            <a:r>
              <a:rPr lang="en-US" sz="1400" b="1" dirty="0" smtClean="0">
                <a:latin typeface="Arial Black" pitchFamily="34" charset="0"/>
              </a:rPr>
              <a:t>		e) DG Class </a:t>
            </a:r>
          </a:p>
          <a:p>
            <a:pPr>
              <a:buNone/>
            </a:pPr>
            <a:r>
              <a:rPr lang="en-US" sz="1400" b="1" dirty="0" smtClean="0">
                <a:latin typeface="Arial Black" pitchFamily="34" charset="0"/>
              </a:rPr>
              <a:t>		f) UN Number</a:t>
            </a:r>
            <a:br>
              <a:rPr lang="en-US" sz="1400" b="1" dirty="0" smtClean="0">
                <a:latin typeface="Arial Black" pitchFamily="34" charset="0"/>
              </a:rPr>
            </a:br>
            <a:r>
              <a:rPr lang="en-US" sz="1400" b="1" dirty="0" smtClean="0">
                <a:latin typeface="Arial Black" pitchFamily="34" charset="0"/>
              </a:rPr>
              <a:t>	g) Proper Shipping Name </a:t>
            </a:r>
          </a:p>
          <a:p>
            <a:pPr>
              <a:buNone/>
            </a:pPr>
            <a:r>
              <a:rPr lang="en-US" sz="1400" b="1" dirty="0" smtClean="0">
                <a:latin typeface="Arial Black" pitchFamily="34" charset="0"/>
              </a:rPr>
              <a:t>		h) Weight </a:t>
            </a:r>
            <a:r>
              <a:rPr lang="en-US" sz="1400" b="1" dirty="0" err="1" smtClean="0">
                <a:latin typeface="Arial Black" pitchFamily="34" charset="0"/>
              </a:rPr>
              <a:t>i</a:t>
            </a:r>
            <a:r>
              <a:rPr lang="en-US" sz="1400" b="1" dirty="0" smtClean="0">
                <a:latin typeface="Arial Black" pitchFamily="34" charset="0"/>
              </a:rPr>
              <a:t>) Flash Point and EMS</a:t>
            </a:r>
            <a:br>
              <a:rPr lang="en-US" sz="1400" b="1" dirty="0" smtClean="0">
                <a:latin typeface="Arial Black" pitchFamily="34" charset="0"/>
              </a:rPr>
            </a:br>
            <a:r>
              <a:rPr lang="en-US" sz="1400" b="1" dirty="0" smtClean="0">
                <a:latin typeface="Arial Black" pitchFamily="34" charset="0"/>
              </a:rPr>
              <a:t>	Such list for reporting to authorities shall be made with utmost </a:t>
            </a:r>
            <a:r>
              <a:rPr lang="en-US" sz="1300" b="1" dirty="0" smtClean="0">
                <a:latin typeface="Arial Black" pitchFamily="34" charset="0"/>
              </a:rPr>
              <a:t>caution.</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a:t>
            </a:r>
            <a:r>
              <a:rPr lang="en-US" sz="1800" b="1" u="sng" dirty="0" smtClean="0">
                <a:solidFill>
                  <a:srgbClr val="002060"/>
                </a:solidFill>
                <a:latin typeface="Arial Black" pitchFamily="34" charset="0"/>
              </a:rPr>
              <a:t>D/G Cargo Stowage Plan</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a:t>
            </a:r>
            <a:r>
              <a:rPr lang="en-US" sz="1400" b="1" dirty="0" smtClean="0">
                <a:latin typeface="Arial Black" pitchFamily="34" charset="0"/>
              </a:rPr>
              <a:t>The C/Off shall prepare a copy of the Dangerous Cargo Stowage Plan (indicating D/G class &amp; Stowage 	Location), along with a D/G Cargo List (indicating Location, Container No. D/G Class and UN No.). </a:t>
            </a:r>
            <a:br>
              <a:rPr lang="en-US" sz="1400" b="1" dirty="0" smtClean="0">
                <a:latin typeface="Arial Black" pitchFamily="34" charset="0"/>
              </a:rPr>
            </a:br>
            <a:r>
              <a:rPr lang="en-US" sz="1400" b="1" dirty="0" smtClean="0">
                <a:latin typeface="Arial Black" pitchFamily="34" charset="0"/>
              </a:rPr>
              <a:t>	And these along with any special guidelines from shippers, shall be kept:</a:t>
            </a:r>
            <a:br>
              <a:rPr lang="en-US" sz="1400" b="1" dirty="0" smtClean="0">
                <a:latin typeface="Arial Black" pitchFamily="34" charset="0"/>
              </a:rPr>
            </a:br>
            <a:r>
              <a:rPr lang="en-US" sz="1400" b="1" dirty="0" smtClean="0">
                <a:latin typeface="Arial Black" pitchFamily="34" charset="0"/>
              </a:rPr>
              <a:t>		- in Wheel House (for ready reference of the watch keeping officer) and </a:t>
            </a:r>
            <a:br>
              <a:rPr lang="en-US" sz="1400" b="1" dirty="0" smtClean="0">
                <a:latin typeface="Arial Black" pitchFamily="34" charset="0"/>
              </a:rPr>
            </a:br>
            <a:r>
              <a:rPr lang="en-US" sz="1400" b="1" dirty="0" smtClean="0">
                <a:latin typeface="Arial Black" pitchFamily="34" charset="0"/>
              </a:rPr>
              <a:t>		- in Fire Wallets at Gangways.</a:t>
            </a:r>
            <a:br>
              <a:rPr lang="en-US" sz="1400" b="1" dirty="0" smtClean="0">
                <a:latin typeface="Arial Black" pitchFamily="34" charset="0"/>
              </a:rPr>
            </a:br>
            <a:r>
              <a:rPr lang="en-US" sz="1400" b="1" dirty="0" smtClean="0">
                <a:latin typeface="Arial Black" pitchFamily="34" charset="0"/>
              </a:rPr>
              <a:t>	Particular provisions for segregation are indicated in the Dangerous Goods List and, in the case of</a:t>
            </a:r>
          </a:p>
          <a:p>
            <a:pPr>
              <a:buNone/>
            </a:pPr>
            <a:r>
              <a:rPr lang="en-US" sz="1400" b="1" dirty="0" smtClean="0">
                <a:latin typeface="Arial Black" pitchFamily="34" charset="0"/>
              </a:rPr>
              <a:t>                    conflicting 	provisions, always take precedence over the general provisions. </a:t>
            </a:r>
          </a:p>
          <a:p>
            <a:pPr>
              <a:buNone/>
            </a:pPr>
            <a:r>
              <a:rPr lang="en-US" sz="1400" b="1" dirty="0" smtClean="0">
                <a:latin typeface="Arial Black" pitchFamily="34" charset="0"/>
              </a:rPr>
              <a:t>		</a:t>
            </a:r>
            <a:r>
              <a:rPr lang="en-US" sz="1400" b="1" u="sng" dirty="0" smtClean="0">
                <a:latin typeface="Arial Black" pitchFamily="34" charset="0"/>
              </a:rPr>
              <a:t>For example:</a:t>
            </a:r>
            <a:r>
              <a:rPr lang="en-US" sz="1400" b="1" dirty="0" smtClean="0">
                <a:latin typeface="Arial Black" pitchFamily="34" charset="0"/>
              </a:rPr>
              <a:t/>
            </a:r>
            <a:br>
              <a:rPr lang="en-US" sz="1400" b="1" dirty="0" smtClean="0">
                <a:latin typeface="Arial Black" pitchFamily="34" charset="0"/>
              </a:rPr>
            </a:br>
            <a:r>
              <a:rPr lang="en-US" sz="1400" b="1" dirty="0" smtClean="0">
                <a:latin typeface="Arial Black" pitchFamily="34" charset="0"/>
              </a:rPr>
              <a:t>	a) In the Dangerous Goods List entry for ACETYLENE, DISSOLVED, class 2.1, UN 1001, the following</a:t>
            </a:r>
          </a:p>
          <a:p>
            <a:pPr>
              <a:buNone/>
            </a:pPr>
            <a:r>
              <a:rPr lang="en-US" sz="1400" b="1" dirty="0" smtClean="0">
                <a:latin typeface="Arial Black" pitchFamily="34" charset="0"/>
              </a:rPr>
              <a:t>                        particular segregation requirement is specified: “separated from” chlorine”</a:t>
            </a:r>
            <a:br>
              <a:rPr lang="en-US" sz="1400" b="1" dirty="0" smtClean="0">
                <a:latin typeface="Arial Black" pitchFamily="34" charset="0"/>
              </a:rPr>
            </a:br>
            <a:r>
              <a:rPr lang="en-US" sz="1400" b="1" dirty="0" smtClean="0">
                <a:latin typeface="Arial Black" pitchFamily="34" charset="0"/>
              </a:rPr>
              <a:t/>
            </a:r>
            <a:br>
              <a:rPr lang="en-US" sz="1400" b="1" dirty="0" smtClean="0">
                <a:latin typeface="Arial Black" pitchFamily="34" charset="0"/>
              </a:rPr>
            </a:br>
            <a:r>
              <a:rPr lang="en-US" sz="1400" b="1" dirty="0" smtClean="0">
                <a:latin typeface="Arial Black" pitchFamily="34" charset="0"/>
              </a:rPr>
              <a:t>	b) In the Dangerous Goods List entry for BARIUM CYANIDE, CLASS 6.1, UN 1565, </a:t>
            </a:r>
          </a:p>
          <a:p>
            <a:pPr>
              <a:buNone/>
            </a:pPr>
            <a:r>
              <a:rPr lang="en-US" sz="1400" b="1" dirty="0" smtClean="0">
                <a:latin typeface="Arial Black" pitchFamily="34" charset="0"/>
              </a:rPr>
              <a:t>                        THE FOLLOWING PARTICULAR SEGREGATION IS SPECIFIED:  “separated from” acids ( IMDG Code</a:t>
            </a:r>
          </a:p>
          <a:p>
            <a:pPr>
              <a:buNone/>
            </a:pPr>
            <a:r>
              <a:rPr lang="en-US" sz="1400" b="1" dirty="0" smtClean="0">
                <a:latin typeface="Arial Black" pitchFamily="34" charset="0"/>
              </a:rPr>
              <a:t>                        Chapter 7.2.1.6 )</a:t>
            </a:r>
            <a:br>
              <a:rPr lang="en-US" sz="1400" b="1" dirty="0" smtClean="0">
                <a:latin typeface="Arial Black" pitchFamily="34" charset="0"/>
              </a:rPr>
            </a:br>
            <a:r>
              <a:rPr lang="en-US" sz="1400" b="1" dirty="0" smtClean="0">
                <a:latin typeface="Arial Black" pitchFamily="34" charset="0"/>
              </a:rPr>
              <a:t/>
            </a:r>
            <a:br>
              <a:rPr lang="en-US" sz="1400" b="1" dirty="0" smtClean="0">
                <a:latin typeface="Arial Black" pitchFamily="34" charset="0"/>
              </a:rPr>
            </a:br>
            <a:endParaRPr lang="en-US" sz="14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22</a:t>
            </a:fld>
            <a:endParaRPr lang="en-US" dirty="0"/>
          </a:p>
        </p:txBody>
      </p:sp>
      <p:sp>
        <p:nvSpPr>
          <p:cNvPr id="5" name="Titel 1"/>
          <p:cNvSpPr>
            <a:spLocks noGrp="1"/>
          </p:cNvSpPr>
          <p:nvPr>
            <p:ph idx="1"/>
          </p:nvPr>
        </p:nvSpPr>
        <p:spPr>
          <a:xfrm>
            <a:off x="323528" y="188912"/>
            <a:ext cx="8820472" cy="6552456"/>
          </a:xfrm>
        </p:spPr>
        <p:txBody>
          <a:bodyPr>
            <a:normAutofit fontScale="62500" lnSpcReduction="20000"/>
          </a:bodyPr>
          <a:lstStyle/>
          <a:p>
            <a:pPr>
              <a:buNone/>
            </a:pPr>
            <a:r>
              <a:rPr lang="en-US" sz="1200" dirty="0" smtClean="0">
                <a:latin typeface="Arial Black" pitchFamily="34" charset="0"/>
              </a:rPr>
              <a:t>         </a:t>
            </a:r>
            <a:r>
              <a:rPr lang="en-US" sz="1200" b="1" dirty="0" smtClean="0">
                <a:latin typeface="Arial Black" pitchFamily="34" charset="0"/>
              </a:rPr>
              <a:t>    </a:t>
            </a:r>
            <a:r>
              <a:rPr lang="en-US" sz="1800" b="1" dirty="0" smtClean="0">
                <a:latin typeface="Arial Black" pitchFamily="34" charset="0"/>
              </a:rPr>
              <a:t>B-Where the Code indicates a single secondary hazard (one subsidiary risk label), the segregation</a:t>
            </a:r>
          </a:p>
          <a:p>
            <a:pPr>
              <a:buNone/>
            </a:pPr>
            <a:r>
              <a:rPr lang="en-US" sz="1800" b="1" dirty="0" smtClean="0">
                <a:latin typeface="Arial Black" pitchFamily="34" charset="0"/>
              </a:rPr>
              <a:t>             provision applicable to that hazard should take precedence where they are more stringent than those </a:t>
            </a:r>
          </a:p>
          <a:p>
            <a:pPr>
              <a:buNone/>
            </a:pPr>
            <a:r>
              <a:rPr lang="en-US" sz="1800" b="1" dirty="0" smtClean="0">
                <a:latin typeface="Arial Black" pitchFamily="34" charset="0"/>
              </a:rPr>
              <a:t>             of the primary hazard. ( IMDG Code Chapter 7.2.1.6.1 )</a:t>
            </a:r>
          </a:p>
          <a:p>
            <a:pPr>
              <a:buNone/>
            </a:pPr>
            <a:r>
              <a:rPr lang="en-US" sz="1800" b="1" dirty="0" smtClean="0">
                <a:latin typeface="Arial Black" pitchFamily="34" charset="0"/>
              </a:rPr>
              <a:t/>
            </a:r>
            <a:br>
              <a:rPr lang="en-US" sz="1800" b="1" dirty="0" smtClean="0">
                <a:latin typeface="Arial Black" pitchFamily="34" charset="0"/>
              </a:rPr>
            </a:br>
            <a:r>
              <a:rPr lang="en-US" sz="1800" b="1" dirty="0" smtClean="0">
                <a:latin typeface="Arial Black" pitchFamily="34" charset="0"/>
              </a:rPr>
              <a:t>  C. Except for class 1, the segregation provisions for substances, materials or articles having more </a:t>
            </a:r>
          </a:p>
          <a:p>
            <a:pPr>
              <a:buNone/>
            </a:pPr>
            <a:r>
              <a:rPr lang="en-US" sz="1800" b="1" dirty="0" smtClean="0">
                <a:latin typeface="Arial Black" pitchFamily="34" charset="0"/>
              </a:rPr>
              <a:t>              than two hazards(two or more subsidiary risk labels) are given in the Dangerous Goods List.</a:t>
            </a:r>
            <a:br>
              <a:rPr lang="en-US" sz="1800" b="1" dirty="0" smtClean="0">
                <a:latin typeface="Arial Black" pitchFamily="34" charset="0"/>
              </a:rPr>
            </a:br>
            <a:r>
              <a:rPr lang="en-US" sz="1800" b="1" dirty="0" smtClean="0">
                <a:latin typeface="Arial Black" pitchFamily="34" charset="0"/>
              </a:rPr>
              <a:t>      </a:t>
            </a:r>
            <a:r>
              <a:rPr lang="en-US" sz="1800" b="1" u="sng" dirty="0" smtClean="0">
                <a:latin typeface="Arial Black" pitchFamily="34" charset="0"/>
              </a:rPr>
              <a:t>For example:</a:t>
            </a:r>
            <a:r>
              <a:rPr lang="en-US" sz="1800" b="1" dirty="0" smtClean="0">
                <a:latin typeface="Arial Black" pitchFamily="34" charset="0"/>
              </a:rPr>
              <a:t/>
            </a:r>
            <a:br>
              <a:rPr lang="en-US" sz="1800" b="1" dirty="0" smtClean="0">
                <a:latin typeface="Arial Black" pitchFamily="34" charset="0"/>
              </a:rPr>
            </a:br>
            <a:r>
              <a:rPr lang="en-US" sz="1800" b="1" dirty="0" smtClean="0">
                <a:latin typeface="Arial Black" pitchFamily="34" charset="0"/>
              </a:rPr>
              <a:t>      In the Dangerous Goods List entry for BROMINE CHLORIDE, class 2.3 UN 2901, subsidiary risk 5.1 </a:t>
            </a:r>
          </a:p>
          <a:p>
            <a:pPr>
              <a:buNone/>
            </a:pPr>
            <a:r>
              <a:rPr lang="en-US" sz="1800" b="1" dirty="0" smtClean="0">
                <a:latin typeface="Arial Black" pitchFamily="34" charset="0"/>
              </a:rPr>
              <a:t>             and 8, the following particular segregation is specified.</a:t>
            </a:r>
          </a:p>
          <a:p>
            <a:pPr>
              <a:buNone/>
            </a:pPr>
            <a:r>
              <a:rPr lang="en-US" sz="1800" b="1" dirty="0" smtClean="0">
                <a:latin typeface="Arial Black" pitchFamily="34" charset="0"/>
              </a:rPr>
              <a:t/>
            </a:r>
            <a:br>
              <a:rPr lang="en-US" sz="1800" b="1" dirty="0" smtClean="0">
                <a:latin typeface="Arial Black" pitchFamily="34" charset="0"/>
              </a:rPr>
            </a:br>
            <a:r>
              <a:rPr lang="en-US" sz="1800" b="1" dirty="0" smtClean="0">
                <a:latin typeface="Arial Black" pitchFamily="34" charset="0"/>
              </a:rPr>
              <a:t>  D. Whenever dangerous goods are stowed together, whether or not in a cargo transport unit, the</a:t>
            </a:r>
          </a:p>
          <a:p>
            <a:pPr>
              <a:buNone/>
            </a:pPr>
            <a:r>
              <a:rPr lang="en-US" sz="1800" b="1" dirty="0" smtClean="0">
                <a:latin typeface="Arial Black" pitchFamily="34" charset="0"/>
              </a:rPr>
              <a:t>              segregation of such dangerous goods from others should always be in accordance with the most </a:t>
            </a:r>
          </a:p>
          <a:p>
            <a:pPr>
              <a:buNone/>
            </a:pPr>
            <a:r>
              <a:rPr lang="en-US" sz="1800" b="1" dirty="0" smtClean="0">
                <a:latin typeface="Arial Black" pitchFamily="34" charset="0"/>
              </a:rPr>
              <a:t>              stringent provisions for any of the dangerous goods concerned. (IMDG Code Chapter 7.2.1.9 )</a:t>
            </a:r>
          </a:p>
          <a:p>
            <a:pPr>
              <a:buNone/>
            </a:pPr>
            <a:r>
              <a:rPr lang="en-US" sz="1800" b="1" dirty="0" smtClean="0">
                <a:latin typeface="Arial Black" pitchFamily="34" charset="0"/>
              </a:rPr>
              <a:t/>
            </a:r>
            <a:br>
              <a:rPr lang="en-US" sz="1800" b="1" dirty="0" smtClean="0">
                <a:latin typeface="Arial Black" pitchFamily="34" charset="0"/>
              </a:rPr>
            </a:br>
            <a:r>
              <a:rPr lang="en-US" sz="1800" b="1" dirty="0" smtClean="0">
                <a:latin typeface="Arial Black" pitchFamily="34" charset="0"/>
              </a:rPr>
              <a:t>  E. No segregation need be applied between dangerous goods of different classes which comprise the</a:t>
            </a:r>
          </a:p>
          <a:p>
            <a:pPr>
              <a:buNone/>
            </a:pPr>
            <a:r>
              <a:rPr lang="en-US" sz="1800" b="1" dirty="0" smtClean="0">
                <a:latin typeface="Arial Black" pitchFamily="34" charset="0"/>
              </a:rPr>
              <a:t>              same substance but vary only in their water content, such as sodium </a:t>
            </a:r>
            <a:r>
              <a:rPr lang="en-US" sz="1800" b="1" dirty="0" err="1" smtClean="0">
                <a:latin typeface="Arial Black" pitchFamily="34" charset="0"/>
              </a:rPr>
              <a:t>sulphide</a:t>
            </a:r>
            <a:r>
              <a:rPr lang="en-US" sz="1800" b="1" dirty="0" smtClean="0">
                <a:latin typeface="Arial Black" pitchFamily="34" charset="0"/>
              </a:rPr>
              <a:t> in classes 4.2 and 8, </a:t>
            </a:r>
          </a:p>
          <a:p>
            <a:pPr>
              <a:buNone/>
            </a:pPr>
            <a:r>
              <a:rPr lang="en-US" sz="1800" b="1" dirty="0" smtClean="0">
                <a:latin typeface="Arial Black" pitchFamily="34" charset="0"/>
              </a:rPr>
              <a:t>              or for class 7 if the difference is due to quantity only.(IMDG Code Chapter 7.2.1.13)</a:t>
            </a:r>
          </a:p>
          <a:p>
            <a:pPr>
              <a:buNone/>
            </a:pPr>
            <a:r>
              <a:rPr lang="en-US" sz="1800" b="1" dirty="0" smtClean="0">
                <a:latin typeface="Arial Black" pitchFamily="34" charset="0"/>
              </a:rPr>
              <a:t/>
            </a:r>
            <a:br>
              <a:rPr lang="en-US" sz="1800" b="1" dirty="0" smtClean="0">
                <a:latin typeface="Arial Black" pitchFamily="34" charset="0"/>
              </a:rPr>
            </a:br>
            <a:r>
              <a:rPr lang="en-US" sz="1800" b="1" dirty="0" smtClean="0">
                <a:latin typeface="Arial Black" pitchFamily="34" charset="0"/>
              </a:rPr>
              <a:t>  F. Notwithstanding IMDG Code Chapter 7.2.1.6.1, 7.2.1.6.2 and 7.2.1.13, substances of the same class </a:t>
            </a:r>
          </a:p>
          <a:p>
            <a:pPr>
              <a:buNone/>
            </a:pPr>
            <a:r>
              <a:rPr lang="en-US" sz="1800" b="1" dirty="0" smtClean="0">
                <a:latin typeface="Arial Black" pitchFamily="34" charset="0"/>
              </a:rPr>
              <a:t>              may be stowed together without regard to segregation required by secondary hazards (subsidiary risk</a:t>
            </a:r>
          </a:p>
          <a:p>
            <a:pPr>
              <a:buNone/>
            </a:pPr>
            <a:r>
              <a:rPr lang="en-US" sz="1800" b="1" dirty="0" smtClean="0">
                <a:latin typeface="Arial Black" pitchFamily="34" charset="0"/>
              </a:rPr>
              <a:t>              label(s)), provided the substances do not react dangerously with each other and cause:</a:t>
            </a:r>
            <a:br>
              <a:rPr lang="en-US" sz="1800" b="1" dirty="0" smtClean="0">
                <a:latin typeface="Arial Black" pitchFamily="34" charset="0"/>
              </a:rPr>
            </a:br>
            <a:r>
              <a:rPr lang="en-US" sz="1800" b="1" dirty="0" smtClean="0">
                <a:latin typeface="Arial Black" pitchFamily="34" charset="0"/>
              </a:rPr>
              <a:t>	.a combustion and/or evolution of considerable heat</a:t>
            </a:r>
            <a:br>
              <a:rPr lang="en-US" sz="1800" b="1" dirty="0" smtClean="0">
                <a:latin typeface="Arial Black" pitchFamily="34" charset="0"/>
              </a:rPr>
            </a:br>
            <a:r>
              <a:rPr lang="en-US" sz="1800" b="1" dirty="0" smtClean="0">
                <a:latin typeface="Arial Black" pitchFamily="34" charset="0"/>
              </a:rPr>
              <a:t>	.b evolution of flammable, toxic or </a:t>
            </a:r>
            <a:r>
              <a:rPr lang="en-US" sz="1800" b="1" dirty="0" err="1" smtClean="0">
                <a:latin typeface="Arial Black" pitchFamily="34" charset="0"/>
              </a:rPr>
              <a:t>asphyxiant</a:t>
            </a:r>
            <a:r>
              <a:rPr lang="en-US" sz="1800" b="1" dirty="0" smtClean="0">
                <a:latin typeface="Arial Black" pitchFamily="34" charset="0"/>
              </a:rPr>
              <a:t> gases</a:t>
            </a:r>
            <a:br>
              <a:rPr lang="en-US" sz="1800" b="1" dirty="0" smtClean="0">
                <a:latin typeface="Arial Black" pitchFamily="34" charset="0"/>
              </a:rPr>
            </a:br>
            <a:r>
              <a:rPr lang="en-US" sz="1800" b="1" dirty="0" smtClean="0">
                <a:latin typeface="Arial Black" pitchFamily="34" charset="0"/>
              </a:rPr>
              <a:t>	.c the formation of corrosive substances or</a:t>
            </a:r>
            <a:br>
              <a:rPr lang="en-US" sz="1800" b="1" dirty="0" smtClean="0">
                <a:latin typeface="Arial Black" pitchFamily="34" charset="0"/>
              </a:rPr>
            </a:br>
            <a:r>
              <a:rPr lang="en-US" sz="1800" b="1" dirty="0" smtClean="0">
                <a:latin typeface="Arial Black" pitchFamily="34" charset="0"/>
              </a:rPr>
              <a:t>	.d the formation of unstable substances.</a:t>
            </a:r>
            <a:br>
              <a:rPr lang="en-US" sz="1800" b="1" dirty="0" smtClean="0">
                <a:latin typeface="Arial Black" pitchFamily="34" charset="0"/>
              </a:rPr>
            </a:br>
            <a:r>
              <a:rPr lang="en-US" sz="1800" b="1" dirty="0" smtClean="0">
                <a:latin typeface="Arial Black" pitchFamily="34" charset="0"/>
              </a:rPr>
              <a:t>	  (IMDG Code Chapter 7.2.1.11)</a:t>
            </a:r>
            <a:br>
              <a:rPr lang="en-US" sz="1800" b="1" dirty="0" smtClean="0">
                <a:latin typeface="Arial Black" pitchFamily="34" charset="0"/>
              </a:rPr>
            </a:br>
            <a:r>
              <a:rPr lang="en-US" sz="1800" b="1" dirty="0" smtClean="0">
                <a:latin typeface="Arial Black" pitchFamily="34" charset="0"/>
              </a:rPr>
              <a:t>	</a:t>
            </a:r>
            <a:r>
              <a:rPr lang="en-US" sz="1800" b="1" u="sng" dirty="0" smtClean="0">
                <a:latin typeface="Arial Black" pitchFamily="34" charset="0"/>
              </a:rPr>
              <a:t>Remark: </a:t>
            </a:r>
          </a:p>
          <a:p>
            <a:pPr>
              <a:buNone/>
            </a:pPr>
            <a:r>
              <a:rPr lang="en-US" sz="1800" b="1" dirty="0" smtClean="0">
                <a:latin typeface="Arial Black" pitchFamily="34" charset="0"/>
              </a:rPr>
              <a:t>		As a general rule to carry these substances in same cargo transport unit, this regulation should </a:t>
            </a:r>
          </a:p>
          <a:p>
            <a:pPr>
              <a:buNone/>
            </a:pPr>
            <a:r>
              <a:rPr lang="en-US" sz="1800" b="1" dirty="0" smtClean="0">
                <a:latin typeface="Arial Black" pitchFamily="34" charset="0"/>
              </a:rPr>
              <a:t>                    not be applied priority over Chapter 7.2.1.6.1, 7.2.1.6.2 and 7.2.1.13 without surveyor’s clarified </a:t>
            </a:r>
          </a:p>
          <a:p>
            <a:pPr>
              <a:buNone/>
            </a:pPr>
            <a:r>
              <a:rPr lang="en-US" sz="1800" b="1" dirty="0" smtClean="0">
                <a:latin typeface="Arial Black" pitchFamily="34" charset="0"/>
              </a:rPr>
              <a:t>                    assess that there is not the above danger due to mixing these substances.</a:t>
            </a:r>
          </a:p>
          <a:p>
            <a:pPr>
              <a:buNone/>
            </a:pPr>
            <a:r>
              <a:rPr lang="en-US" sz="1800" b="1" dirty="0" smtClean="0">
                <a:latin typeface="Arial Black" pitchFamily="34" charset="0"/>
              </a:rPr>
              <a:t/>
            </a:r>
            <a:br>
              <a:rPr lang="en-US" sz="1800" b="1" dirty="0" smtClean="0">
                <a:latin typeface="Arial Black" pitchFamily="34" charset="0"/>
              </a:rPr>
            </a:br>
            <a:r>
              <a:rPr lang="en-US" sz="1800" b="1" dirty="0" smtClean="0">
                <a:latin typeface="Arial Black" pitchFamily="34" charset="0"/>
              </a:rPr>
              <a:t>  G. Dangerous goods which have to be segregated from each other should not be carried in the same </a:t>
            </a:r>
          </a:p>
          <a:p>
            <a:pPr>
              <a:buNone/>
            </a:pPr>
            <a:r>
              <a:rPr lang="en-US" sz="1800" b="1" dirty="0" smtClean="0">
                <a:latin typeface="Arial Black" pitchFamily="34" charset="0"/>
              </a:rPr>
              <a:t>              cargo transport unit. However, dangerous goods which should be segregated “away from” each other</a:t>
            </a:r>
          </a:p>
          <a:p>
            <a:pPr>
              <a:buNone/>
            </a:pPr>
            <a:r>
              <a:rPr lang="en-US" sz="1800" b="1" dirty="0" smtClean="0">
                <a:latin typeface="Arial Black" pitchFamily="34" charset="0"/>
              </a:rPr>
              <a:t>              may be carried in the same cargo transport unit with the approval of the competent authority. </a:t>
            </a:r>
          </a:p>
          <a:p>
            <a:pPr>
              <a:buNone/>
            </a:pPr>
            <a:r>
              <a:rPr lang="en-US" sz="1800" b="1" dirty="0" smtClean="0">
                <a:latin typeface="Arial Black" pitchFamily="34" charset="0"/>
              </a:rPr>
              <a:t>              In such cases an equivalent standard of safety must be maintained. (IMDG Code Chapter 7.2.2.3)</a:t>
            </a:r>
            <a:br>
              <a:rPr lang="en-US" sz="1800" b="1" dirty="0" smtClean="0">
                <a:latin typeface="Arial Black" pitchFamily="34" charset="0"/>
              </a:rPr>
            </a:br>
            <a:endParaRPr lang="en-US" sz="1800" b="1" dirty="0">
              <a:latin typeface="Arial Black"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686800" cy="5793507"/>
          </a:xfrm>
        </p:spPr>
        <p:txBody>
          <a:bodyPr>
            <a:noAutofit/>
          </a:bodyPr>
          <a:lstStyle/>
          <a:p>
            <a:pPr>
              <a:buNone/>
            </a:pPr>
            <a:r>
              <a:rPr lang="en-US" sz="1200" b="1" dirty="0" smtClean="0"/>
              <a:t/>
            </a:r>
            <a:br>
              <a:rPr lang="en-US" sz="1200" b="1" dirty="0" smtClean="0"/>
            </a:br>
            <a:r>
              <a:rPr lang="en-GB" sz="1000" b="1" dirty="0" smtClean="0">
                <a:latin typeface="Arial Black" pitchFamily="34" charset="0"/>
              </a:rPr>
              <a:t>H. </a:t>
            </a:r>
            <a:r>
              <a:rPr lang="en-GB" sz="1100" b="1" dirty="0" smtClean="0">
                <a:latin typeface="Arial Black" pitchFamily="34" charset="0"/>
              </a:rPr>
              <a:t>For the purpose of segregation, dangerous goods having certain similar chemical properties have </a:t>
            </a:r>
          </a:p>
          <a:p>
            <a:pPr>
              <a:buNone/>
            </a:pPr>
            <a:r>
              <a:rPr lang="en-GB" sz="1100" b="1" dirty="0" smtClean="0">
                <a:latin typeface="Arial Black" pitchFamily="34" charset="0"/>
              </a:rPr>
              <a:t>	    been grouped together in segregation groups as listed in 7.2.1.7.2. The entries allocated to these</a:t>
            </a:r>
          </a:p>
          <a:p>
            <a:pPr>
              <a:buNone/>
            </a:pPr>
            <a:r>
              <a:rPr lang="en-GB" sz="1100" b="1" dirty="0" smtClean="0">
                <a:latin typeface="Arial Black" pitchFamily="34" charset="0"/>
              </a:rPr>
              <a:t>            segregation groups are listed in IMDG Code chapter 3.1.4.4. Where in the Dangerous Goods List </a:t>
            </a:r>
          </a:p>
          <a:p>
            <a:pPr>
              <a:buNone/>
            </a:pPr>
            <a:r>
              <a:rPr lang="en-GB" sz="1100" b="1" dirty="0" smtClean="0">
                <a:latin typeface="Arial Black" pitchFamily="34" charset="0"/>
              </a:rPr>
              <a:t>	    entry in column 16 (stowage and segregation) a particular segregation requirement refers </a:t>
            </a:r>
          </a:p>
          <a:p>
            <a:pPr>
              <a:buNone/>
            </a:pPr>
            <a:r>
              <a:rPr lang="en-GB" sz="1100" b="1" dirty="0" smtClean="0">
                <a:latin typeface="Arial Black" pitchFamily="34" charset="0"/>
              </a:rPr>
              <a:t>            to a group of substances, such as "acids", the particular segregation requirement applies to the </a:t>
            </a:r>
          </a:p>
          <a:p>
            <a:pPr>
              <a:buNone/>
            </a:pPr>
            <a:r>
              <a:rPr lang="en-GB" sz="1100" b="1" dirty="0" smtClean="0">
                <a:latin typeface="Arial Black" pitchFamily="34" charset="0"/>
              </a:rPr>
              <a:t>            goods allocated to the respective segregation group.</a:t>
            </a:r>
            <a:br>
              <a:rPr lang="en-GB" sz="1100" b="1" dirty="0" smtClean="0">
                <a:latin typeface="Arial Black" pitchFamily="34" charset="0"/>
              </a:rPr>
            </a:br>
            <a:r>
              <a:rPr lang="en-GB" sz="1100" b="1" dirty="0" smtClean="0">
                <a:latin typeface="Arial Black" pitchFamily="34" charset="0"/>
              </a:rPr>
              <a:t>    (IMDG Code Chapter 7.2.1.7.1.)</a:t>
            </a:r>
            <a:br>
              <a:rPr lang="en-GB" sz="1100" b="1" dirty="0" smtClean="0">
                <a:latin typeface="Arial Black" pitchFamily="34" charset="0"/>
              </a:rPr>
            </a:br>
            <a:r>
              <a:rPr lang="en-GB" sz="1100" b="1" dirty="0" smtClean="0"/>
              <a:t/>
            </a:r>
            <a:br>
              <a:rPr lang="en-GB" sz="1100" b="1" dirty="0" smtClean="0"/>
            </a:br>
            <a:r>
              <a:rPr lang="en-GB" sz="1100" b="1" dirty="0" smtClean="0"/>
              <a:t>     </a:t>
            </a:r>
            <a:r>
              <a:rPr lang="en-GB" sz="1200" b="1" u="sng" dirty="0" smtClean="0">
                <a:solidFill>
                  <a:srgbClr val="002060"/>
                </a:solidFill>
                <a:latin typeface="Arial Black" pitchFamily="34" charset="0"/>
              </a:rPr>
              <a:t>Segregation groups referred to in the Dangerous Goods List (IMDG Code Chapter 7.2.1.7.2.)</a:t>
            </a:r>
            <a:r>
              <a:rPr lang="en-GB" sz="1000" b="1" dirty="0" smtClean="0">
                <a:solidFill>
                  <a:srgbClr val="002060"/>
                </a:solidFill>
                <a:latin typeface="Arial Black" pitchFamily="34" charset="0"/>
              </a:rPr>
              <a:t/>
            </a:r>
            <a:br>
              <a:rPr lang="en-GB" sz="1000" b="1" dirty="0" smtClean="0">
                <a:solidFill>
                  <a:srgbClr val="002060"/>
                </a:solidFill>
                <a:latin typeface="Arial Black" pitchFamily="34" charset="0"/>
              </a:rPr>
            </a:br>
            <a:r>
              <a:rPr lang="en-GB" sz="1000" b="1" dirty="0" smtClean="0">
                <a:latin typeface="Arial Black" pitchFamily="34" charset="0"/>
              </a:rPr>
              <a:t>	</a:t>
            </a:r>
            <a:r>
              <a:rPr lang="en-GB" sz="1050" b="1" dirty="0" smtClean="0">
                <a:latin typeface="Arial Black" pitchFamily="34" charset="0"/>
              </a:rPr>
              <a:t>.1 acids</a:t>
            </a:r>
            <a:br>
              <a:rPr lang="en-GB" sz="1050" b="1" dirty="0" smtClean="0">
                <a:latin typeface="Arial Black" pitchFamily="34" charset="0"/>
              </a:rPr>
            </a:br>
            <a:r>
              <a:rPr lang="en-GB" sz="1050" b="1" dirty="0" smtClean="0">
                <a:latin typeface="Arial Black" pitchFamily="34" charset="0"/>
              </a:rPr>
              <a:t>	.2 ammonium compounds</a:t>
            </a:r>
            <a:br>
              <a:rPr lang="en-GB" sz="1050" b="1" dirty="0" smtClean="0">
                <a:latin typeface="Arial Black" pitchFamily="34" charset="0"/>
              </a:rPr>
            </a:br>
            <a:r>
              <a:rPr lang="en-GB" sz="1050" b="1" dirty="0" smtClean="0">
                <a:latin typeface="Arial Black" pitchFamily="34" charset="0"/>
              </a:rPr>
              <a:t>	.3 bromides</a:t>
            </a:r>
            <a:br>
              <a:rPr lang="en-GB" sz="1050" b="1" dirty="0" smtClean="0">
                <a:latin typeface="Arial Black" pitchFamily="34" charset="0"/>
              </a:rPr>
            </a:br>
            <a:r>
              <a:rPr lang="en-GB" sz="1050" b="1" dirty="0" smtClean="0">
                <a:latin typeface="Arial Black" pitchFamily="34" charset="0"/>
              </a:rPr>
              <a:t>	.4 chlorates</a:t>
            </a:r>
            <a:br>
              <a:rPr lang="en-GB" sz="1050" b="1" dirty="0" smtClean="0">
                <a:latin typeface="Arial Black" pitchFamily="34" charset="0"/>
              </a:rPr>
            </a:br>
            <a:r>
              <a:rPr lang="en-GB" sz="1050" b="1" dirty="0" smtClean="0">
                <a:latin typeface="Arial Black" pitchFamily="34" charset="0"/>
              </a:rPr>
              <a:t>	.5 chlorites</a:t>
            </a:r>
            <a:br>
              <a:rPr lang="en-GB" sz="1050" b="1" dirty="0" smtClean="0">
                <a:latin typeface="Arial Black" pitchFamily="34" charset="0"/>
              </a:rPr>
            </a:br>
            <a:r>
              <a:rPr lang="en-GB" sz="1050" b="1" dirty="0" smtClean="0">
                <a:latin typeface="Arial Black" pitchFamily="34" charset="0"/>
              </a:rPr>
              <a:t>	.6 cyanides</a:t>
            </a:r>
            <a:br>
              <a:rPr lang="en-GB" sz="1050" b="1" dirty="0" smtClean="0">
                <a:latin typeface="Arial Black" pitchFamily="34" charset="0"/>
              </a:rPr>
            </a:br>
            <a:r>
              <a:rPr lang="en-GB" sz="1050" b="1" dirty="0" smtClean="0">
                <a:latin typeface="Arial Black" pitchFamily="34" charset="0"/>
              </a:rPr>
              <a:t>	.7 heavy metals and their salts</a:t>
            </a:r>
            <a:br>
              <a:rPr lang="en-GB" sz="1050" b="1" dirty="0" smtClean="0">
                <a:latin typeface="Arial Black" pitchFamily="34" charset="0"/>
              </a:rPr>
            </a:br>
            <a:r>
              <a:rPr lang="en-GB" sz="1050" b="1" dirty="0" smtClean="0">
                <a:latin typeface="Arial Black" pitchFamily="34" charset="0"/>
              </a:rPr>
              <a:t>	.8 hypochlorite's</a:t>
            </a:r>
            <a:br>
              <a:rPr lang="en-GB" sz="1050" b="1" dirty="0" smtClean="0">
                <a:latin typeface="Arial Black" pitchFamily="34" charset="0"/>
              </a:rPr>
            </a:br>
            <a:r>
              <a:rPr lang="en-GB" sz="1050" b="1" dirty="0" smtClean="0">
                <a:latin typeface="Arial Black" pitchFamily="34" charset="0"/>
              </a:rPr>
              <a:t>	.9 lead and lead compounds</a:t>
            </a:r>
            <a:br>
              <a:rPr lang="en-GB" sz="1050" b="1" dirty="0" smtClean="0">
                <a:latin typeface="Arial Black" pitchFamily="34" charset="0"/>
              </a:rPr>
            </a:br>
            <a:r>
              <a:rPr lang="en-GB" sz="1050" b="1" dirty="0" smtClean="0">
                <a:latin typeface="Arial Black" pitchFamily="34" charset="0"/>
              </a:rPr>
              <a:t>	.10 liquid halogenated hydrocarbons</a:t>
            </a:r>
            <a:br>
              <a:rPr lang="en-GB" sz="1050" b="1" dirty="0" smtClean="0">
                <a:latin typeface="Arial Black" pitchFamily="34" charset="0"/>
              </a:rPr>
            </a:br>
            <a:r>
              <a:rPr lang="en-GB" sz="1050" b="1" dirty="0" smtClean="0">
                <a:latin typeface="Arial Black" pitchFamily="34" charset="0"/>
              </a:rPr>
              <a:t>	.11 mercury and mercury compounds</a:t>
            </a:r>
            <a:br>
              <a:rPr lang="en-GB" sz="1050" b="1" dirty="0" smtClean="0">
                <a:latin typeface="Arial Black" pitchFamily="34" charset="0"/>
              </a:rPr>
            </a:br>
            <a:r>
              <a:rPr lang="en-GB" sz="1050" b="1" dirty="0" smtClean="0">
                <a:latin typeface="Arial Black" pitchFamily="34" charset="0"/>
              </a:rPr>
              <a:t>	.12 nitrites</a:t>
            </a:r>
            <a:br>
              <a:rPr lang="en-GB" sz="1050" b="1" dirty="0" smtClean="0">
                <a:latin typeface="Arial Black" pitchFamily="34" charset="0"/>
              </a:rPr>
            </a:br>
            <a:r>
              <a:rPr lang="en-GB" sz="1050" b="1" dirty="0" smtClean="0">
                <a:latin typeface="Arial Black" pitchFamily="34" charset="0"/>
              </a:rPr>
              <a:t>	.13 per chlorates</a:t>
            </a:r>
            <a:br>
              <a:rPr lang="en-GB" sz="1050" b="1" dirty="0" smtClean="0">
                <a:latin typeface="Arial Black" pitchFamily="34" charset="0"/>
              </a:rPr>
            </a:br>
            <a:r>
              <a:rPr lang="en-GB" sz="1050" b="1" dirty="0" smtClean="0">
                <a:latin typeface="Arial Black" pitchFamily="34" charset="0"/>
              </a:rPr>
              <a:t>	.14 permanganates</a:t>
            </a:r>
            <a:br>
              <a:rPr lang="en-GB" sz="1050" b="1" dirty="0" smtClean="0">
                <a:latin typeface="Arial Black" pitchFamily="34" charset="0"/>
              </a:rPr>
            </a:br>
            <a:r>
              <a:rPr lang="en-GB" sz="1050" b="1" dirty="0" smtClean="0">
                <a:latin typeface="Arial Black" pitchFamily="34" charset="0"/>
              </a:rPr>
              <a:t>	.15 powdered metals</a:t>
            </a:r>
            <a:br>
              <a:rPr lang="en-GB" sz="1050" b="1" dirty="0" smtClean="0">
                <a:latin typeface="Arial Black" pitchFamily="34" charset="0"/>
              </a:rPr>
            </a:br>
            <a:r>
              <a:rPr lang="en-GB" sz="1050" b="1" dirty="0" smtClean="0">
                <a:latin typeface="Arial Black" pitchFamily="34" charset="0"/>
              </a:rPr>
              <a:t>	.16 peroxides</a:t>
            </a:r>
            <a:br>
              <a:rPr lang="en-GB" sz="1050" b="1" dirty="0" smtClean="0">
                <a:latin typeface="Arial Black" pitchFamily="34" charset="0"/>
              </a:rPr>
            </a:br>
            <a:r>
              <a:rPr lang="en-GB" sz="1050" b="1" dirty="0" smtClean="0">
                <a:latin typeface="Arial Black" pitchFamily="34" charset="0"/>
              </a:rPr>
              <a:t>	.17 asides</a:t>
            </a:r>
            <a:br>
              <a:rPr lang="en-GB" sz="1050" b="1" dirty="0" smtClean="0">
                <a:latin typeface="Arial Black" pitchFamily="34" charset="0"/>
              </a:rPr>
            </a:br>
            <a:r>
              <a:rPr lang="en-GB" sz="1050" b="1" dirty="0" smtClean="0">
                <a:latin typeface="Arial Black" pitchFamily="34" charset="0"/>
              </a:rPr>
              <a:t>	.18 alkalis</a:t>
            </a:r>
            <a:br>
              <a:rPr lang="en-GB" sz="1050" b="1" dirty="0" smtClean="0">
                <a:latin typeface="Arial Black" pitchFamily="34" charset="0"/>
              </a:rPr>
            </a:br>
            <a:r>
              <a:rPr lang="en-GB" sz="1000" b="1" dirty="0" smtClean="0">
                <a:latin typeface="Arial Black" pitchFamily="34" charset="0"/>
              </a:rPr>
              <a:t/>
            </a:r>
            <a:br>
              <a:rPr lang="en-GB" sz="1000" b="1" dirty="0" smtClean="0">
                <a:latin typeface="Arial Black" pitchFamily="34" charset="0"/>
              </a:rPr>
            </a:br>
            <a:r>
              <a:rPr lang="en-GB" sz="1100" b="1" dirty="0" smtClean="0"/>
              <a:t/>
            </a:r>
            <a:br>
              <a:rPr lang="en-GB" sz="1100" b="1" dirty="0" smtClean="0"/>
            </a:br>
            <a:endParaRPr lang="en-GB" sz="1100" b="1"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24</a:t>
            </a:fld>
            <a:endParaRPr lang="en-US"/>
          </a:p>
        </p:txBody>
      </p:sp>
      <p:sp>
        <p:nvSpPr>
          <p:cNvPr id="5" name="Titel 1"/>
          <p:cNvSpPr>
            <a:spLocks noGrp="1"/>
          </p:cNvSpPr>
          <p:nvPr>
            <p:ph idx="1"/>
          </p:nvPr>
        </p:nvSpPr>
        <p:spPr>
          <a:xfrm>
            <a:off x="457200" y="188912"/>
            <a:ext cx="8507288" cy="6336431"/>
          </a:xfrm>
        </p:spPr>
        <p:txBody>
          <a:bodyPr>
            <a:normAutofit fontScale="92500" lnSpcReduction="20000"/>
          </a:bodyPr>
          <a:lstStyle/>
          <a:p>
            <a:pPr>
              <a:buNone/>
            </a:pPr>
            <a:r>
              <a:rPr lang="en-US" sz="1200" b="1" dirty="0" smtClean="0">
                <a:solidFill>
                  <a:srgbClr val="0070C0"/>
                </a:solidFill>
                <a:latin typeface="Arial Black" pitchFamily="34" charset="0"/>
              </a:rPr>
              <a:t>        </a:t>
            </a:r>
            <a:r>
              <a:rPr lang="en-US" sz="1200" b="1" dirty="0" smtClean="0">
                <a:latin typeface="Arial Black" pitchFamily="34" charset="0"/>
              </a:rPr>
              <a:t>I. Not all substances falling within a segregation group are listed in this Code by name. </a:t>
            </a:r>
          </a:p>
          <a:p>
            <a:pPr>
              <a:buNone/>
            </a:pPr>
            <a:r>
              <a:rPr lang="en-US" sz="1200" b="1" dirty="0" smtClean="0">
                <a:latin typeface="Arial Black" pitchFamily="34" charset="0"/>
              </a:rPr>
              <a:t>         These substances are shipped under N.O.S. entries. Although these N.O.S. entries are not listed</a:t>
            </a:r>
          </a:p>
          <a:p>
            <a:pPr>
              <a:buNone/>
            </a:pPr>
            <a:r>
              <a:rPr lang="en-US" sz="1200" b="1" dirty="0" smtClean="0">
                <a:latin typeface="Arial Black" pitchFamily="34" charset="0"/>
              </a:rPr>
              <a:t>         themselves in the above groups, the shipper shall decide whether allocation under the segregation </a:t>
            </a:r>
          </a:p>
          <a:p>
            <a:pPr>
              <a:buNone/>
            </a:pPr>
            <a:r>
              <a:rPr lang="en-US" sz="1200" b="1" dirty="0" smtClean="0">
                <a:latin typeface="Arial Black" pitchFamily="34" charset="0"/>
              </a:rPr>
              <a:t>         group is appropriate.</a:t>
            </a:r>
          </a:p>
          <a:p>
            <a:pPr>
              <a:buNone/>
            </a:pPr>
            <a:r>
              <a:rPr lang="en-US" sz="1200" b="1" dirty="0" smtClean="0">
                <a:latin typeface="Arial Black" pitchFamily="34" charset="0"/>
              </a:rPr>
              <a:t>         Mixtures, solutions or preparations containing substances falling within a segregation group and</a:t>
            </a:r>
          </a:p>
          <a:p>
            <a:pPr>
              <a:buNone/>
            </a:pPr>
            <a:r>
              <a:rPr lang="en-US" sz="1200" b="1" dirty="0" smtClean="0">
                <a:latin typeface="Arial Black" pitchFamily="34" charset="0"/>
              </a:rPr>
              <a:t>         shipped under an N.O.S. entry are also considered to fall within that segregation group. (IMDG Code</a:t>
            </a:r>
          </a:p>
          <a:p>
            <a:pPr>
              <a:buNone/>
            </a:pPr>
            <a:r>
              <a:rPr lang="en-US" sz="1200" b="1" dirty="0" smtClean="0">
                <a:latin typeface="Arial Black" pitchFamily="34" charset="0"/>
              </a:rPr>
              <a:t>         Chapter 7.2.1.7.3.)</a:t>
            </a:r>
            <a:br>
              <a:rPr lang="en-US" sz="1200" b="1" dirty="0" smtClean="0">
                <a:latin typeface="Arial Black" pitchFamily="34" charset="0"/>
              </a:rPr>
            </a:br>
            <a:endParaRPr lang="en-US" sz="1200" b="1" dirty="0" smtClean="0">
              <a:latin typeface="Arial Black" pitchFamily="34" charset="0"/>
            </a:endParaRPr>
          </a:p>
          <a:p>
            <a:pPr>
              <a:buNone/>
            </a:pPr>
            <a:r>
              <a:rPr lang="en-US" sz="1000" b="1" dirty="0" smtClean="0">
                <a:latin typeface="Arial Black" pitchFamily="34" charset="0"/>
              </a:rPr>
              <a:t/>
            </a:r>
            <a:br>
              <a:rPr lang="en-US" sz="1000" b="1" dirty="0" smtClean="0">
                <a:latin typeface="Arial Black" pitchFamily="34" charset="0"/>
              </a:rPr>
            </a:br>
            <a:r>
              <a:rPr lang="en-US" sz="1200" b="1" dirty="0" smtClean="0">
                <a:latin typeface="Arial Black" pitchFamily="34" charset="0"/>
              </a:rPr>
              <a:t>J. The segregation groups in this Code do not cover substances which fall outside the classification</a:t>
            </a:r>
          </a:p>
          <a:p>
            <a:pPr>
              <a:buNone/>
            </a:pPr>
            <a:r>
              <a:rPr lang="en-US" sz="1200" b="1" dirty="0" smtClean="0">
                <a:latin typeface="Arial Black" pitchFamily="34" charset="0"/>
              </a:rPr>
              <a:t>           criteria of this Code. </a:t>
            </a:r>
          </a:p>
          <a:p>
            <a:pPr>
              <a:buNone/>
            </a:pPr>
            <a:r>
              <a:rPr lang="en-US" sz="1200" b="1" dirty="0" smtClean="0">
                <a:latin typeface="Arial Black" pitchFamily="34" charset="0"/>
              </a:rPr>
              <a:t>           It is recognized that some non-hazardous substances have similar chemical properties as</a:t>
            </a:r>
          </a:p>
          <a:p>
            <a:pPr>
              <a:buNone/>
            </a:pPr>
            <a:r>
              <a:rPr lang="en-US" sz="1200" b="1" dirty="0" smtClean="0">
                <a:latin typeface="Arial Black" pitchFamily="34" charset="0"/>
              </a:rPr>
              <a:t>           substances listed in the segregation groups. A shipper or the person responsible for packing the</a:t>
            </a:r>
          </a:p>
          <a:p>
            <a:pPr>
              <a:buNone/>
            </a:pPr>
            <a:r>
              <a:rPr lang="en-US" sz="1200" b="1" dirty="0" smtClean="0">
                <a:latin typeface="Arial Black" pitchFamily="34" charset="0"/>
              </a:rPr>
              <a:t>           goods into a cargo transport unit who does have knowledge of the chemical properties of such </a:t>
            </a:r>
          </a:p>
          <a:p>
            <a:pPr>
              <a:buNone/>
            </a:pPr>
            <a:r>
              <a:rPr lang="en-US" sz="1200" b="1" dirty="0" smtClean="0">
                <a:latin typeface="Arial Black" pitchFamily="34" charset="0"/>
              </a:rPr>
              <a:t>           non-dangerous goods may decide to implement the segregation requirements of a related segregation</a:t>
            </a:r>
          </a:p>
          <a:p>
            <a:pPr>
              <a:buNone/>
            </a:pPr>
            <a:r>
              <a:rPr lang="en-US" sz="1200" b="1" dirty="0" smtClean="0">
                <a:latin typeface="Arial Black" pitchFamily="34" charset="0"/>
              </a:rPr>
              <a:t>           group on a voluntary basis.(IMDG Code Chapter 7.2.1.7.4.)</a:t>
            </a:r>
            <a:r>
              <a:rPr lang="en-US" sz="1000" b="1" dirty="0" smtClean="0">
                <a:latin typeface="Arial Black" pitchFamily="34" charset="0"/>
              </a:rPr>
              <a:t/>
            </a:r>
            <a:br>
              <a:rPr lang="en-US" sz="1000" b="1" dirty="0" smtClean="0">
                <a:latin typeface="Arial Black" pitchFamily="34" charset="0"/>
              </a:rPr>
            </a:br>
            <a:r>
              <a:rPr lang="en-US" sz="1000" b="1" dirty="0" smtClean="0">
                <a:latin typeface="Arial Black" pitchFamily="34" charset="0"/>
              </a:rPr>
              <a:t/>
            </a:r>
            <a:br>
              <a:rPr lang="en-US" sz="1000" b="1" dirty="0" smtClean="0">
                <a:latin typeface="Arial Black" pitchFamily="34" charset="0"/>
              </a:rPr>
            </a:br>
            <a:r>
              <a:rPr lang="en-US" sz="1000" b="1" dirty="0" smtClean="0">
                <a:latin typeface="Arial Black" pitchFamily="34" charset="0"/>
              </a:rPr>
              <a:t>	</a:t>
            </a:r>
            <a:r>
              <a:rPr lang="en-US" sz="1200" b="1" dirty="0" smtClean="0">
                <a:latin typeface="Arial Black" pitchFamily="34" charset="0"/>
              </a:rPr>
              <a:t>-Procedures and guidelines for dangerous cargo documentation.</a:t>
            </a:r>
            <a:br>
              <a:rPr lang="en-US" sz="1200" b="1" dirty="0" smtClean="0">
                <a:latin typeface="Arial Black" pitchFamily="34" charset="0"/>
              </a:rPr>
            </a:br>
            <a:r>
              <a:rPr lang="en-US" sz="1200" b="1" dirty="0" smtClean="0">
                <a:latin typeface="Arial Black" pitchFamily="34" charset="0"/>
              </a:rPr>
              <a:t>	 Documents relating to dangerous (DG) cargo on board are subject to scrutiny by port officials,</a:t>
            </a:r>
          </a:p>
          <a:p>
            <a:pPr>
              <a:buNone/>
            </a:pPr>
            <a:r>
              <a:rPr lang="en-US" sz="1200" b="1" dirty="0" smtClean="0">
                <a:latin typeface="Arial Black" pitchFamily="34" charset="0"/>
              </a:rPr>
              <a:t>                     PSC inspectors and other concerned parties. </a:t>
            </a:r>
          </a:p>
          <a:p>
            <a:pPr>
              <a:buNone/>
            </a:pPr>
            <a:r>
              <a:rPr lang="en-US" sz="1200" b="1" dirty="0" smtClean="0">
                <a:latin typeface="Arial Black" pitchFamily="34" charset="0"/>
              </a:rPr>
              <a:t>		 Thus any irregularities in such documentation may result in fines, detention or other such</a:t>
            </a:r>
          </a:p>
          <a:p>
            <a:pPr>
              <a:buNone/>
            </a:pPr>
            <a:r>
              <a:rPr lang="en-US" sz="1200" b="1" dirty="0" smtClean="0">
                <a:latin typeface="Arial Black" pitchFamily="34" charset="0"/>
              </a:rPr>
              <a:t>                     serious implications for the vessel. </a:t>
            </a:r>
            <a:r>
              <a:rPr lang="en-US" sz="1000" b="1" dirty="0" smtClean="0">
                <a:latin typeface="Arial Black" pitchFamily="34" charset="0"/>
              </a:rPr>
              <a:t/>
            </a:r>
            <a:br>
              <a:rPr lang="en-US" sz="1000" b="1" dirty="0" smtClean="0">
                <a:latin typeface="Arial Black" pitchFamily="34" charset="0"/>
              </a:rPr>
            </a:br>
            <a:r>
              <a:rPr lang="en-US" sz="1000" b="1" dirty="0" smtClean="0">
                <a:latin typeface="Arial Black" pitchFamily="34" charset="0"/>
              </a:rPr>
              <a:t/>
            </a:r>
            <a:br>
              <a:rPr lang="en-US" sz="1000" b="1" dirty="0" smtClean="0">
                <a:latin typeface="Arial Black" pitchFamily="34" charset="0"/>
              </a:rPr>
            </a:br>
            <a:r>
              <a:rPr lang="en-US" sz="1000" b="1" dirty="0" smtClean="0">
                <a:latin typeface="Arial Black" pitchFamily="34" charset="0"/>
              </a:rPr>
              <a:t>	</a:t>
            </a:r>
            <a:r>
              <a:rPr lang="en-US" sz="1200" b="1" dirty="0" smtClean="0">
                <a:latin typeface="Arial Black" pitchFamily="34" charset="0"/>
              </a:rPr>
              <a:t>-Procedures and guidelines for dangerous cargo handling </a:t>
            </a:r>
            <a:br>
              <a:rPr lang="en-US" sz="1200" b="1" dirty="0" smtClean="0">
                <a:latin typeface="Arial Black" pitchFamily="34" charset="0"/>
              </a:rPr>
            </a:br>
            <a:r>
              <a:rPr lang="en-US" sz="1200" b="1" dirty="0" smtClean="0">
                <a:latin typeface="Arial Black" pitchFamily="34" charset="0"/>
              </a:rPr>
              <a:t>	 Every dangerous cargo shipment shall be made in line with IMO policy and be accompanied </a:t>
            </a:r>
          </a:p>
          <a:p>
            <a:pPr>
              <a:buNone/>
            </a:pPr>
            <a:r>
              <a:rPr lang="en-US" sz="1200" b="1" dirty="0" smtClean="0">
                <a:latin typeface="Arial Black" pitchFamily="34" charset="0"/>
              </a:rPr>
              <a:t>		 by the required documentation. </a:t>
            </a:r>
          </a:p>
          <a:p>
            <a:pPr>
              <a:buNone/>
            </a:pPr>
            <a:r>
              <a:rPr lang="en-US" sz="1200" b="1" dirty="0" smtClean="0">
                <a:latin typeface="Arial Black" pitchFamily="34" charset="0"/>
              </a:rPr>
              <a:t>		 DG cargo with restricted/prohibited UN numbers shall not be accepted for shipment unless 	 	 under special circumstance express permission is obtained from the company.</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-Handling of harmful packaged goods</a:t>
            </a:r>
            <a:br>
              <a:rPr lang="en-US" sz="1200" b="1" dirty="0" smtClean="0">
                <a:latin typeface="Arial Black" pitchFamily="34" charset="0"/>
              </a:rPr>
            </a:br>
            <a:r>
              <a:rPr lang="en-US" sz="1200" b="1" dirty="0" smtClean="0">
                <a:latin typeface="Arial Black" pitchFamily="34" charset="0"/>
              </a:rPr>
              <a:t>	 Annex III </a:t>
            </a:r>
            <a:r>
              <a:rPr lang="en-US" sz="1200" b="1" dirty="0" err="1" smtClean="0">
                <a:latin typeface="Arial Black" pitchFamily="34" charset="0"/>
              </a:rPr>
              <a:t>Marpol</a:t>
            </a:r>
            <a:r>
              <a:rPr lang="en-US" sz="1200" b="1" dirty="0" smtClean="0">
                <a:latin typeface="Arial Black" pitchFamily="34" charset="0"/>
              </a:rPr>
              <a:t> 73/78 (Harmful Substances carried at Sea in Packaged Form .</a:t>
            </a:r>
          </a:p>
          <a:p>
            <a:pPr>
              <a:buNone/>
            </a:pPr>
            <a:r>
              <a:rPr lang="en-US" sz="1200" b="1" dirty="0" smtClean="0">
                <a:latin typeface="Arial Black" pitchFamily="34" charset="0"/>
              </a:rPr>
              <a:t>           	 This Annex came into force internationally on 1July 1992. </a:t>
            </a:r>
          </a:p>
          <a:p>
            <a:pPr>
              <a:buNone/>
            </a:pPr>
            <a:r>
              <a:rPr lang="en-US" sz="1200" b="1" dirty="0" smtClean="0">
                <a:latin typeface="Arial Black" pitchFamily="34" charset="0"/>
              </a:rPr>
              <a:t>           	 It contains regulations which include requirements on packaging, marking, labeling,</a:t>
            </a:r>
          </a:p>
          <a:p>
            <a:pPr>
              <a:buNone/>
            </a:pPr>
            <a:r>
              <a:rPr lang="en-US" sz="1200" b="1" dirty="0" smtClean="0">
                <a:latin typeface="Arial Black" pitchFamily="34" charset="0"/>
              </a:rPr>
              <a:t>                    </a:t>
            </a:r>
            <a:r>
              <a:rPr lang="en-US" sz="1200" b="1" dirty="0" err="1" smtClean="0">
                <a:latin typeface="Arial Black" pitchFamily="34" charset="0"/>
              </a:rPr>
              <a:t>documentation,stowage</a:t>
            </a:r>
            <a:r>
              <a:rPr lang="en-US" sz="1200" b="1" dirty="0" smtClean="0">
                <a:latin typeface="Arial Black" pitchFamily="34" charset="0"/>
              </a:rPr>
              <a:t> and quantity limitations.</a:t>
            </a:r>
          </a:p>
          <a:p>
            <a:pPr>
              <a:buNone/>
            </a:pPr>
            <a:endParaRPr lang="en-US" sz="1200" b="1" dirty="0" smtClean="0">
              <a:latin typeface="Arial Black" pitchFamily="34" charset="0"/>
            </a:endParaRPr>
          </a:p>
          <a:p>
            <a:pPr>
              <a:buNone/>
            </a:pPr>
            <a:r>
              <a:rPr lang="it-IT" sz="1200" b="1" dirty="0" smtClean="0">
                <a:latin typeface="Arial Black" pitchFamily="34" charset="0"/>
              </a:rPr>
              <a:t>	</a:t>
            </a:r>
            <a:r>
              <a:rPr lang="en-US" sz="1200" b="1" dirty="0" smtClean="0">
                <a:latin typeface="Arial Black" pitchFamily="34" charset="0"/>
              </a:rPr>
              <a:t/>
            </a:r>
            <a:br>
              <a:rPr lang="en-US" sz="1200" b="1" dirty="0" smtClean="0">
                <a:latin typeface="Arial Black" pitchFamily="34" charset="0"/>
              </a:rPr>
            </a:br>
            <a:r>
              <a:rPr lang="en-US" sz="1000" b="1" dirty="0" smtClean="0">
                <a:latin typeface="Arial Black" pitchFamily="34" charset="0"/>
              </a:rPr>
              <a:t/>
            </a:r>
            <a:br>
              <a:rPr lang="en-US" sz="1000" b="1" dirty="0" smtClean="0">
                <a:latin typeface="Arial Black" pitchFamily="34" charset="0"/>
              </a:rPr>
            </a:br>
            <a:endParaRPr lang="en-US" sz="1000" b="1" dirty="0">
              <a:latin typeface="Arial Black"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25</a:t>
            </a:fld>
            <a:endParaRPr lang="en-US"/>
          </a:p>
        </p:txBody>
      </p:sp>
      <p:sp>
        <p:nvSpPr>
          <p:cNvPr id="5" name="Rechthoek 4"/>
          <p:cNvSpPr/>
          <p:nvPr/>
        </p:nvSpPr>
        <p:spPr>
          <a:xfrm>
            <a:off x="0" y="332656"/>
            <a:ext cx="8784976" cy="1392689"/>
          </a:xfrm>
          <a:prstGeom prst="rect">
            <a:avLst/>
          </a:prstGeom>
        </p:spPr>
        <p:txBody>
          <a:bodyPr wrap="square">
            <a:spAutoFit/>
          </a:bodyPr>
          <a:lstStyle/>
          <a:p>
            <a:pPr>
              <a:buNone/>
            </a:pPr>
            <a:r>
              <a:rPr lang="it-IT" sz="1100" b="1" dirty="0" smtClean="0">
                <a:latin typeface="Arial Black" pitchFamily="34" charset="0"/>
              </a:rPr>
              <a:t>	</a:t>
            </a:r>
            <a:r>
              <a:rPr lang="it-IT" sz="1050" b="1" dirty="0" smtClean="0">
                <a:latin typeface="Arial Black" pitchFamily="34" charset="0"/>
              </a:rPr>
              <a:t>K. IMDG general Guide is the standard reference.</a:t>
            </a:r>
            <a:endParaRPr lang="nl-BE" sz="1050" b="1" dirty="0" smtClean="0">
              <a:latin typeface="Arial Black" pitchFamily="34" charset="0"/>
            </a:endParaRPr>
          </a:p>
          <a:p>
            <a:pPr>
              <a:buNone/>
            </a:pPr>
            <a:r>
              <a:rPr lang="it-IT" sz="1050" b="1" dirty="0" smtClean="0">
                <a:latin typeface="Arial Black" pitchFamily="34" charset="0"/>
              </a:rPr>
              <a:t>	    The International Maritime Dangerous Goods (IMDG) Code was developed as a uniform international </a:t>
            </a:r>
          </a:p>
          <a:p>
            <a:pPr>
              <a:buNone/>
            </a:pPr>
            <a:r>
              <a:rPr lang="it-IT" sz="1050" b="1" dirty="0" smtClean="0">
                <a:latin typeface="Arial Black" pitchFamily="34" charset="0"/>
              </a:rPr>
              <a:t>	    code for the shipping of hazardous goods by sea covering such matters as packing, container traffic </a:t>
            </a:r>
          </a:p>
          <a:p>
            <a:pPr>
              <a:buNone/>
            </a:pPr>
            <a:r>
              <a:rPr lang="it-IT" sz="1050" b="1" dirty="0" smtClean="0">
                <a:latin typeface="Arial Black" pitchFamily="34" charset="0"/>
              </a:rPr>
              <a:t>	    and stowage on board,on deck or under deck.</a:t>
            </a:r>
            <a:r>
              <a:rPr lang="en-US" sz="1050" b="1" dirty="0" smtClean="0">
                <a:latin typeface="Arial Black" pitchFamily="34" charset="0"/>
              </a:rPr>
              <a:t/>
            </a:r>
            <a:br>
              <a:rPr lang="en-US" sz="1050" b="1" dirty="0" smtClean="0">
                <a:latin typeface="Arial Black" pitchFamily="34" charset="0"/>
              </a:rPr>
            </a:br>
            <a:r>
              <a:rPr lang="en-US" sz="1050" b="1" dirty="0" smtClean="0">
                <a:latin typeface="Arial Black" pitchFamily="34" charset="0"/>
              </a:rPr>
              <a:t>	    The example shown is a sample of how the segregation table looks like for “on board stowage”</a:t>
            </a:r>
          </a:p>
          <a:p>
            <a:pPr>
              <a:buNone/>
            </a:pPr>
            <a:r>
              <a:rPr lang="en-US" sz="1050" b="1" dirty="0" smtClean="0">
                <a:latin typeface="Arial Black" pitchFamily="34" charset="0"/>
              </a:rPr>
              <a:t>	    as a general rule but in view of the complexity of things and situations it will be required to </a:t>
            </a:r>
          </a:p>
          <a:p>
            <a:pPr>
              <a:buNone/>
            </a:pPr>
            <a:r>
              <a:rPr lang="en-US" sz="1050" b="1" dirty="0" smtClean="0">
                <a:latin typeface="Arial Black" pitchFamily="34" charset="0"/>
              </a:rPr>
              <a:t>	    take a case by case approach, and when there is doubt of any kind consult the IMDG .  </a:t>
            </a:r>
          </a:p>
          <a:p>
            <a:pPr>
              <a:buNone/>
            </a:pPr>
            <a:r>
              <a:rPr lang="en-US" sz="1050" b="1" dirty="0" smtClean="0">
                <a:latin typeface="Arial Black" pitchFamily="34" charset="0"/>
              </a:rPr>
              <a:t>	</a:t>
            </a:r>
            <a:endParaRPr lang="en-US" sz="1050" b="1" dirty="0">
              <a:latin typeface="Arial Black" pitchFamily="34" charset="0"/>
            </a:endParaRPr>
          </a:p>
        </p:txBody>
      </p:sp>
      <p:pic>
        <p:nvPicPr>
          <p:cNvPr id="6" name="Tijdelijke aanduiding voor inhoud 4" descr="segregation table .png"/>
          <p:cNvPicPr>
            <a:picLocks noGrp="1" noChangeAspect="1"/>
          </p:cNvPicPr>
          <p:nvPr>
            <p:ph idx="1"/>
          </p:nvPr>
        </p:nvPicPr>
        <p:blipFill>
          <a:blip r:embed="rId2" cstate="print"/>
          <a:stretch>
            <a:fillRect/>
          </a:stretch>
        </p:blipFill>
        <p:spPr>
          <a:xfrm>
            <a:off x="1835696" y="1707051"/>
            <a:ext cx="6840760" cy="5150949"/>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26</a:t>
            </a:fld>
            <a:endParaRPr lang="en-US"/>
          </a:p>
        </p:txBody>
      </p:sp>
      <p:sp>
        <p:nvSpPr>
          <p:cNvPr id="6" name="Tijdelijke aanduiding voor inhoud 5"/>
          <p:cNvSpPr>
            <a:spLocks noGrp="1"/>
          </p:cNvSpPr>
          <p:nvPr>
            <p:ph idx="1"/>
          </p:nvPr>
        </p:nvSpPr>
        <p:spPr>
          <a:xfrm>
            <a:off x="457200" y="260648"/>
            <a:ext cx="8686800" cy="6597352"/>
          </a:xfrm>
        </p:spPr>
        <p:txBody>
          <a:bodyPr>
            <a:normAutofit lnSpcReduction="10000"/>
          </a:bodyPr>
          <a:lstStyle/>
          <a:p>
            <a:pPr>
              <a:buNone/>
            </a:pPr>
            <a:r>
              <a:rPr lang="en-US" sz="1100" b="1" dirty="0" smtClean="0">
                <a:solidFill>
                  <a:srgbClr val="002060"/>
                </a:solidFill>
                <a:latin typeface="Arial Black" pitchFamily="34" charset="0"/>
              </a:rPr>
              <a:t>    </a:t>
            </a:r>
            <a:r>
              <a:rPr lang="en-US" sz="1100" b="1" dirty="0" smtClean="0">
                <a:latin typeface="Arial Black" pitchFamily="34" charset="0"/>
              </a:rPr>
              <a:t>L-Segregation of Dangerous Goods in Port Areas</a:t>
            </a:r>
          </a:p>
          <a:p>
            <a:pPr>
              <a:buNone/>
            </a:pPr>
            <a:r>
              <a:rPr lang="en-US" sz="1100" dirty="0" smtClean="0">
                <a:latin typeface="Arial Black" pitchFamily="34" charset="0"/>
              </a:rPr>
              <a:t>       </a:t>
            </a:r>
            <a:r>
              <a:rPr lang="en-US" sz="1100" b="1" dirty="0" smtClean="0">
                <a:latin typeface="Arial Black" pitchFamily="34" charset="0"/>
              </a:rPr>
              <a:t>Guidance in this article is applicable only for packaged dangerous goods. </a:t>
            </a:r>
          </a:p>
          <a:p>
            <a:pPr>
              <a:buNone/>
            </a:pPr>
            <a:r>
              <a:rPr lang="en-US" sz="1100" b="1" dirty="0" smtClean="0">
                <a:latin typeface="Arial Black" pitchFamily="34" charset="0"/>
              </a:rPr>
              <a:t>        Segregation recommendation explained below for port areas may also be applied to CFS/ICD for safety reasons.</a:t>
            </a:r>
            <a:endParaRPr lang="en-US" sz="1100" dirty="0" smtClean="0">
              <a:latin typeface="Arial Black" pitchFamily="34" charset="0"/>
            </a:endParaRPr>
          </a:p>
          <a:p>
            <a:pPr>
              <a:buNone/>
            </a:pPr>
            <a:r>
              <a:rPr lang="en-US" sz="1100" b="1" dirty="0" smtClean="0">
                <a:latin typeface="Arial Black" pitchFamily="34" charset="0"/>
              </a:rPr>
              <a:t>	Correct classification, packaging, marking, labeling, segregation, securing cargo in container and documentation is the prerequisite to ensure safety of life at sea and prevention of pollution. </a:t>
            </a:r>
          </a:p>
          <a:p>
            <a:pPr>
              <a:buNone/>
            </a:pPr>
            <a:r>
              <a:rPr lang="en-US" sz="1100" b="1" dirty="0" smtClean="0">
                <a:latin typeface="Arial Black" pitchFamily="34" charset="0"/>
              </a:rPr>
              <a:t>	Packaged dangerous goods whether containerized or non-containerized when kept in port areas waiting for loading on to vessel or to be taken out by consignee may require segregation from one another. </a:t>
            </a:r>
          </a:p>
          <a:p>
            <a:pPr>
              <a:buNone/>
            </a:pPr>
            <a:r>
              <a:rPr lang="en-US" sz="1100" b="1" dirty="0" smtClean="0">
                <a:latin typeface="Arial Black" pitchFamily="34" charset="0"/>
              </a:rPr>
              <a:t>	Transport regulations contain mandatory segregation rules recognizing the danger involved and available/practical emergency response in each mode of transport. </a:t>
            </a:r>
          </a:p>
          <a:p>
            <a:pPr>
              <a:buNone/>
            </a:pPr>
            <a:r>
              <a:rPr lang="en-US" sz="1100" b="1" dirty="0" smtClean="0">
                <a:latin typeface="Arial Black" pitchFamily="34" charset="0"/>
              </a:rPr>
              <a:t>	Segregation requirements varies from regulation to regulation; in multimodal transport the most stringent segregation rule of one mode is acceptable by other modes.</a:t>
            </a:r>
            <a:endParaRPr lang="en-US" sz="1100" dirty="0" smtClean="0">
              <a:latin typeface="Arial Black" pitchFamily="34" charset="0"/>
            </a:endParaRPr>
          </a:p>
          <a:p>
            <a:pPr>
              <a:buNone/>
            </a:pPr>
            <a:r>
              <a:rPr lang="en-US" sz="1100" b="1" dirty="0" smtClean="0">
                <a:latin typeface="Arial Black" pitchFamily="34" charset="0"/>
              </a:rPr>
              <a:t>	Class 1, Explosives, other than 1.4S, and Class 7, Radioactive Materials, should generally be handled direct loading and delivery. </a:t>
            </a:r>
          </a:p>
          <a:p>
            <a:pPr>
              <a:buNone/>
            </a:pPr>
            <a:r>
              <a:rPr lang="en-US" sz="1100" b="1" dirty="0" smtClean="0">
                <a:latin typeface="Arial Black" pitchFamily="34" charset="0"/>
              </a:rPr>
              <a:t>	Port authorities must formulate special plans for keeping these classes when necessary under special safety, emergency response and security measures. Class 6.2, Infectious substances, must only be handled as direct loading or delivery, never be kept in port areas.</a:t>
            </a:r>
            <a:endParaRPr lang="en-US" sz="1100" dirty="0" smtClean="0">
              <a:latin typeface="Arial Black" pitchFamily="34" charset="0"/>
            </a:endParaRPr>
          </a:p>
          <a:p>
            <a:pPr>
              <a:buNone/>
            </a:pPr>
            <a:r>
              <a:rPr lang="en-US" sz="1100" b="1" dirty="0" smtClean="0">
                <a:latin typeface="Arial Black" pitchFamily="34" charset="0"/>
              </a:rPr>
              <a:t>	Other classes may be segregated as in below table.</a:t>
            </a:r>
          </a:p>
          <a:p>
            <a:pPr>
              <a:buNone/>
            </a:pPr>
            <a:endParaRPr lang="en-US" sz="1100" dirty="0" smtClean="0">
              <a:latin typeface="Arial Black" pitchFamily="34" charset="0"/>
            </a:endParaRPr>
          </a:p>
          <a:p>
            <a:pPr>
              <a:buNone/>
            </a:pPr>
            <a:r>
              <a:rPr lang="en-US" sz="1100" dirty="0" smtClean="0">
                <a:latin typeface="Arial Black" pitchFamily="34" charset="0"/>
              </a:rPr>
              <a:t>	Segregation of Dangerous Goods in Port Areas</a:t>
            </a:r>
          </a:p>
          <a:p>
            <a:pPr>
              <a:buNone/>
            </a:pPr>
            <a:r>
              <a:rPr lang="en-US" sz="1100" b="1" dirty="0" smtClean="0">
                <a:latin typeface="Arial Black" pitchFamily="34" charset="0"/>
              </a:rPr>
              <a:t>	</a:t>
            </a:r>
            <a:r>
              <a:rPr lang="en-US" sz="1100" b="1" u="sng" dirty="0" smtClean="0">
                <a:latin typeface="Arial Black" pitchFamily="34" charset="0"/>
              </a:rPr>
              <a:t>Non-containerized Packages &amp; IBCs </a:t>
            </a:r>
            <a:endParaRPr lang="en-US" sz="1100" u="sng" dirty="0" smtClean="0">
              <a:latin typeface="Arial Black" pitchFamily="34" charset="0"/>
            </a:endParaRPr>
          </a:p>
          <a:p>
            <a:pPr>
              <a:buNone/>
            </a:pPr>
            <a:r>
              <a:rPr lang="en-US" sz="1100" dirty="0" smtClean="0">
                <a:latin typeface="Arial Black" pitchFamily="34" charset="0"/>
              </a:rPr>
              <a:t>	0 = no segregation necessary unless required by the individual schedules</a:t>
            </a:r>
          </a:p>
          <a:p>
            <a:pPr>
              <a:buNone/>
            </a:pPr>
            <a:r>
              <a:rPr lang="en-US" sz="1100" dirty="0" smtClean="0">
                <a:latin typeface="Arial Black" pitchFamily="34" charset="0"/>
              </a:rPr>
              <a:t>	A = away from – minimum 3 m separation required</a:t>
            </a:r>
          </a:p>
          <a:p>
            <a:pPr>
              <a:buNone/>
            </a:pPr>
            <a:r>
              <a:rPr lang="en-US" sz="1100" dirty="0" smtClean="0">
                <a:latin typeface="Arial Black" pitchFamily="34" charset="0"/>
              </a:rPr>
              <a:t>	S = separated from – in open areas, minimum 6 m separation required in sheds or warehouses, minimum 12 m separation required unless separated by an approved fire wall</a:t>
            </a:r>
          </a:p>
          <a:p>
            <a:pPr>
              <a:buNone/>
            </a:pPr>
            <a:endParaRPr lang="en-US" sz="1000" b="1" dirty="0" smtClean="0">
              <a:latin typeface="Arial Black" pitchFamily="34" charset="0"/>
            </a:endParaRPr>
          </a:p>
          <a:p>
            <a:pPr>
              <a:buNone/>
            </a:pPr>
            <a:r>
              <a:rPr lang="en-US" sz="1000" b="1" dirty="0" smtClean="0">
                <a:latin typeface="Arial Black" pitchFamily="34" charset="0"/>
              </a:rPr>
              <a:t>	</a:t>
            </a:r>
            <a:r>
              <a:rPr lang="en-US" sz="1100" b="1" u="sng" dirty="0" smtClean="0">
                <a:latin typeface="Arial Black" pitchFamily="34" charset="0"/>
              </a:rPr>
              <a:t>Closed containers &amp; portable tanks </a:t>
            </a:r>
            <a:endParaRPr lang="en-US" sz="1100" u="sng" dirty="0" smtClean="0">
              <a:latin typeface="Arial Black" pitchFamily="34" charset="0"/>
            </a:endParaRPr>
          </a:p>
          <a:p>
            <a:pPr>
              <a:buNone/>
            </a:pPr>
            <a:r>
              <a:rPr lang="en-US" sz="1100" dirty="0" smtClean="0">
                <a:latin typeface="Arial Black" pitchFamily="34" charset="0"/>
              </a:rPr>
              <a:t>	0 = no segregation necessary</a:t>
            </a:r>
          </a:p>
          <a:p>
            <a:pPr>
              <a:buNone/>
            </a:pPr>
            <a:r>
              <a:rPr lang="en-US" sz="1100" dirty="0" smtClean="0">
                <a:latin typeface="Arial Black" pitchFamily="34" charset="0"/>
              </a:rPr>
              <a:t>	A = away from – no segregation necessary</a:t>
            </a:r>
          </a:p>
          <a:p>
            <a:pPr>
              <a:buNone/>
            </a:pPr>
            <a:r>
              <a:rPr lang="en-US" sz="1100" dirty="0" smtClean="0">
                <a:latin typeface="Arial Black" pitchFamily="34" charset="0"/>
              </a:rPr>
              <a:t>	S = separated from – in open areas, longitudinally and laterally, minimum 3 m separation required, in sheds or warehouses longitudinally and laterally, minimum 6 m separation required unless separated by an approved fire wall.</a:t>
            </a:r>
          </a:p>
          <a:p>
            <a:pPr>
              <a:buNone/>
            </a:pPr>
            <a:r>
              <a:rPr lang="en-US" sz="1100" b="1" dirty="0" smtClean="0">
                <a:latin typeface="Arial Black" pitchFamily="34" charset="0"/>
              </a:rPr>
              <a:t>	Example segregation check -“away from”</a:t>
            </a:r>
            <a:r>
              <a:rPr lang="en-US" sz="1100" dirty="0" smtClean="0">
                <a:latin typeface="Arial Black" pitchFamily="34" charset="0"/>
              </a:rPr>
              <a:t> Non containerized packages class 2.2 and 3</a:t>
            </a:r>
          </a:p>
          <a:p>
            <a:pPr>
              <a:buNone/>
            </a:pPr>
            <a:r>
              <a:rPr lang="en-US" sz="1100" dirty="0" smtClean="0">
                <a:latin typeface="Arial Black" pitchFamily="34" charset="0"/>
              </a:rPr>
              <a:t>	Intersection between classes 2.2 and 3 in above table is A = away from – minimum 3 m separation</a:t>
            </a:r>
          </a:p>
          <a:p>
            <a:pPr>
              <a:buNone/>
            </a:pPr>
            <a:r>
              <a:rPr lang="en-US" sz="1100" dirty="0" smtClean="0">
                <a:latin typeface="Arial Black" pitchFamily="34" charset="0"/>
              </a:rPr>
              <a:t>        is required</a:t>
            </a:r>
            <a:endParaRPr lang="en-US" sz="1100" dirty="0">
              <a:latin typeface="Arial Black"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6336704"/>
          </a:xfrm>
        </p:spPr>
        <p:txBody>
          <a:bodyPr>
            <a:normAutofit/>
          </a:bodyPr>
          <a:lstStyle/>
          <a:p>
            <a:pPr>
              <a:buNone/>
            </a:pPr>
            <a:r>
              <a:rPr lang="en-US" sz="1200" b="1" dirty="0" smtClean="0"/>
              <a:t>     M-</a:t>
            </a:r>
            <a:r>
              <a:rPr lang="en-US" sz="1000" b="1" dirty="0" smtClean="0">
                <a:latin typeface="Arial Black" pitchFamily="34" charset="0"/>
              </a:rPr>
              <a:t>Labels and classification of dangerous goods</a:t>
            </a:r>
            <a:br>
              <a:rPr lang="en-US" sz="1000" b="1" dirty="0" smtClean="0">
                <a:latin typeface="Arial Black" pitchFamily="34" charset="0"/>
              </a:rPr>
            </a:br>
            <a:r>
              <a:rPr lang="en-US" sz="1000" b="1" dirty="0" smtClean="0">
                <a:latin typeface="Arial Black" pitchFamily="34" charset="0"/>
              </a:rPr>
              <a:t>The International Maritime Dangerous Goods (IMDG) Code was developed as a uniform international code for the transport of dangerous goods by sea covering such matters as packing, container traffic and stowage, with particular reference to the segregation of incompatible substances.</a:t>
            </a:r>
            <a:br>
              <a:rPr lang="en-US" sz="1000" b="1" dirty="0" smtClean="0">
                <a:latin typeface="Arial Black" pitchFamily="34" charset="0"/>
              </a:rPr>
            </a:br>
            <a:r>
              <a:rPr lang="en-US" sz="1000" b="1" dirty="0" smtClean="0">
                <a:latin typeface="Arial Black" pitchFamily="34" charset="0"/>
              </a:rPr>
              <a:t/>
            </a:r>
            <a:br>
              <a:rPr lang="en-US" sz="1000" b="1" dirty="0" smtClean="0">
                <a:latin typeface="Arial Black" pitchFamily="34" charset="0"/>
              </a:rPr>
            </a:br>
            <a:r>
              <a:rPr lang="en-US" sz="1000" b="1" dirty="0" smtClean="0">
                <a:latin typeface="Arial Black" pitchFamily="34" charset="0"/>
              </a:rPr>
              <a:t>The Carriage of dangerous goods and marine pollutants in sea-going ships is respectively regulated in the International Convention for the Safety of the Life at Sea (SOLAS) and the International Convention for the Prevention of pollution from Ships (MARPOL).</a:t>
            </a:r>
            <a:br>
              <a:rPr lang="en-US" sz="1000" b="1" dirty="0" smtClean="0">
                <a:latin typeface="Arial Black" pitchFamily="34" charset="0"/>
              </a:rPr>
            </a:br>
            <a:r>
              <a:rPr lang="en-US" sz="1000" b="1" dirty="0" smtClean="0">
                <a:latin typeface="Arial Black" pitchFamily="34" charset="0"/>
              </a:rPr>
              <a:t/>
            </a:r>
            <a:br>
              <a:rPr lang="en-US" sz="1000" b="1" dirty="0" smtClean="0">
                <a:latin typeface="Arial Black" pitchFamily="34" charset="0"/>
              </a:rPr>
            </a:br>
            <a:r>
              <a:rPr lang="en-US" sz="1000" b="1" dirty="0" smtClean="0">
                <a:latin typeface="Arial Black" pitchFamily="34" charset="0"/>
              </a:rPr>
              <a:t>Relevant parts of both SOLAS and MARPOL have been worked out in great detail and are included in the International Maritime Dangerous Goods (IMDG) Code, thus making this Code the legal instrument for maritime transport of dangerous goods and marine pollutants. As of 1st January 2004, the IMDG Code will become a mandatory requirement.</a:t>
            </a:r>
            <a:br>
              <a:rPr lang="en-US" sz="1000" b="1" dirty="0" smtClean="0">
                <a:latin typeface="Arial Black" pitchFamily="34" charset="0"/>
              </a:rPr>
            </a:br>
            <a:r>
              <a:rPr lang="en-US" sz="1000" b="1" dirty="0" smtClean="0">
                <a:latin typeface="Arial Black" pitchFamily="34" charset="0"/>
              </a:rPr>
              <a:t/>
            </a:r>
            <a:br>
              <a:rPr lang="en-US" sz="1000" b="1" dirty="0" smtClean="0">
                <a:latin typeface="Arial Black" pitchFamily="34" charset="0"/>
              </a:rPr>
            </a:br>
            <a:r>
              <a:rPr lang="en-US" sz="1000" b="1" dirty="0" smtClean="0">
                <a:latin typeface="Arial Black" pitchFamily="34" charset="0"/>
              </a:rPr>
              <a:t>For all modes of transport (sea, air, rail, road and inland waterways) the classification (grouping) of dangerous goods, by type of risk involved, has been drawn up by the UNITED NATIONS Committee of Experts on the Transport of Dangerous Goods (UN).</a:t>
            </a:r>
            <a:br>
              <a:rPr lang="en-US" sz="1000" b="1" dirty="0" smtClean="0">
                <a:latin typeface="Arial Black" pitchFamily="34" charset="0"/>
              </a:rPr>
            </a:br>
            <a:r>
              <a:rPr lang="en-US" sz="1200" b="1" dirty="0" smtClean="0"/>
              <a:t/>
            </a:r>
            <a:br>
              <a:rPr lang="en-US" sz="1200" b="1" dirty="0" smtClean="0"/>
            </a:br>
            <a:r>
              <a:rPr lang="nl-BE" sz="1400" b="1" u="sng" dirty="0" err="1" smtClean="0"/>
              <a:t>Class</a:t>
            </a:r>
            <a:r>
              <a:rPr lang="nl-BE" sz="1400" b="1" u="sng" dirty="0" smtClean="0"/>
              <a:t> 1:</a:t>
            </a:r>
            <a:r>
              <a:rPr lang="nl-BE" sz="1400" b="1" u="sng" dirty="0" err="1" smtClean="0"/>
              <a:t>Explosives</a:t>
            </a:r>
            <a:endParaRPr lang="nl-BE" sz="1200" b="1" u="sng" dirty="0" smtClean="0"/>
          </a:p>
          <a:p>
            <a:endParaRPr lang="nl-BE" sz="1200" b="1" dirty="0" smtClean="0"/>
          </a:p>
          <a:p>
            <a:pPr>
              <a:buNone/>
            </a:pPr>
            <a:r>
              <a:rPr lang="en-US" sz="1200" b="1" dirty="0" smtClean="0"/>
              <a:t>			Subclass 1.1: </a:t>
            </a:r>
          </a:p>
          <a:p>
            <a:pPr>
              <a:buNone/>
            </a:pPr>
            <a:r>
              <a:rPr lang="en-US" sz="1200" b="1" dirty="0" smtClean="0"/>
              <a:t>			Explosives with a mass explosion hazard</a:t>
            </a:r>
            <a:br>
              <a:rPr lang="en-US" sz="1200" b="1" dirty="0" smtClean="0"/>
            </a:br>
            <a:r>
              <a:rPr lang="en-US" sz="1200" b="1" dirty="0" smtClean="0"/>
              <a:t>		Consists of explosives that have a mass explosion hazard. </a:t>
            </a:r>
          </a:p>
          <a:p>
            <a:pPr>
              <a:buNone/>
            </a:pPr>
            <a:r>
              <a:rPr lang="en-US" sz="1200" b="1" dirty="0" smtClean="0"/>
              <a:t>			A mass explosion is one which affects almost the entire load instantaneously.</a:t>
            </a:r>
          </a:p>
          <a:p>
            <a:pPr>
              <a:buNone/>
            </a:pPr>
            <a:endParaRPr lang="en-US" sz="1200" b="1" dirty="0" smtClean="0"/>
          </a:p>
          <a:p>
            <a:pPr>
              <a:buNone/>
            </a:pPr>
            <a:endParaRPr lang="nl-BE" sz="1200" b="1" dirty="0" smtClean="0"/>
          </a:p>
          <a:p>
            <a:pPr>
              <a:buNone/>
            </a:pPr>
            <a:r>
              <a:rPr lang="en-US" sz="1200" b="1" dirty="0" smtClean="0"/>
              <a:t>			Subclass 1.2: </a:t>
            </a:r>
          </a:p>
          <a:p>
            <a:pPr>
              <a:buNone/>
            </a:pPr>
            <a:r>
              <a:rPr lang="en-US" sz="1200" b="1" dirty="0" smtClean="0"/>
              <a:t>			Explosives with a severe projection hazard</a:t>
            </a:r>
            <a:br>
              <a:rPr lang="en-US" sz="1200" b="1" dirty="0" smtClean="0"/>
            </a:br>
            <a:r>
              <a:rPr lang="en-US" sz="1200" b="1" dirty="0" smtClean="0"/>
              <a:t>		Consists of explosives that have a projection hazard but not a mass explosion hazard.</a:t>
            </a:r>
            <a:endParaRPr lang="nl-BE" sz="1200" b="1" dirty="0" smtClean="0"/>
          </a:p>
          <a:p>
            <a:endParaRPr lang="en-US" sz="1200" b="1"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27</a:t>
            </a:fld>
            <a:endParaRPr lang="en-US"/>
          </a:p>
        </p:txBody>
      </p:sp>
      <p:pic>
        <p:nvPicPr>
          <p:cNvPr id="5" name="Afbeelding 4" descr="http://www.arkasline.com.tr/files/ArkasLine_tr/images/explosive_1_1.gif"/>
          <p:cNvPicPr/>
          <p:nvPr/>
        </p:nvPicPr>
        <p:blipFill>
          <a:blip r:embed="rId2" cstate="print"/>
          <a:srcRect/>
          <a:stretch>
            <a:fillRect/>
          </a:stretch>
        </p:blipFill>
        <p:spPr bwMode="auto">
          <a:xfrm>
            <a:off x="899592" y="3933056"/>
            <a:ext cx="952500" cy="952500"/>
          </a:xfrm>
          <a:prstGeom prst="rect">
            <a:avLst/>
          </a:prstGeom>
          <a:noFill/>
          <a:ln w="9525">
            <a:noFill/>
            <a:miter lim="800000"/>
            <a:headEnd/>
            <a:tailEnd/>
          </a:ln>
        </p:spPr>
      </p:pic>
      <p:pic>
        <p:nvPicPr>
          <p:cNvPr id="6" name="Afbeelding 5" descr="http://www.arkasline.com.tr/files/ArkasLine_tr/images/explosive_1_2.gif"/>
          <p:cNvPicPr/>
          <p:nvPr/>
        </p:nvPicPr>
        <p:blipFill>
          <a:blip r:embed="rId3" cstate="print"/>
          <a:srcRect/>
          <a:stretch>
            <a:fillRect/>
          </a:stretch>
        </p:blipFill>
        <p:spPr bwMode="auto">
          <a:xfrm>
            <a:off x="899592" y="5157192"/>
            <a:ext cx="952500" cy="9525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435280" cy="5793507"/>
          </a:xfrm>
        </p:spPr>
        <p:txBody>
          <a:bodyPr>
            <a:normAutofit/>
          </a:bodyPr>
          <a:lstStyle/>
          <a:p>
            <a:pPr>
              <a:buNone/>
            </a:pPr>
            <a:r>
              <a:rPr lang="en-US" sz="1200" b="1" dirty="0" smtClean="0"/>
              <a:t> </a:t>
            </a:r>
            <a:endParaRPr lang="nl-BE" sz="1200" b="1" dirty="0" smtClean="0"/>
          </a:p>
          <a:p>
            <a:pPr>
              <a:buNone/>
            </a:pPr>
            <a:r>
              <a:rPr lang="en-US" sz="1200" b="1" dirty="0" smtClean="0"/>
              <a:t> </a:t>
            </a:r>
            <a:endParaRPr lang="nl-BE" sz="1200" b="1" dirty="0" smtClean="0"/>
          </a:p>
          <a:p>
            <a:pPr>
              <a:buNone/>
            </a:pPr>
            <a:r>
              <a:rPr lang="en-US" sz="1200" b="1" dirty="0" smtClean="0"/>
              <a:t> </a:t>
            </a:r>
            <a:endParaRPr lang="nl-BE" sz="1200" b="1" dirty="0" smtClean="0"/>
          </a:p>
          <a:p>
            <a:pPr>
              <a:buNone/>
            </a:pPr>
            <a:r>
              <a:rPr lang="en-US" sz="1200" b="1" dirty="0" smtClean="0"/>
              <a:t> </a:t>
            </a:r>
            <a:endParaRPr lang="nl-BE" sz="1200" b="1" dirty="0" smtClean="0"/>
          </a:p>
          <a:p>
            <a:pPr>
              <a:buNone/>
            </a:pPr>
            <a:r>
              <a:rPr lang="en-US" sz="1200" b="1" dirty="0" smtClean="0"/>
              <a:t>        	 		Subclass 1.3: Explosives with a fire</a:t>
            </a:r>
            <a:br>
              <a:rPr lang="en-US" sz="1200" b="1" dirty="0" smtClean="0"/>
            </a:br>
            <a:r>
              <a:rPr lang="en-US" sz="1200" b="1" dirty="0" smtClean="0"/>
              <a:t>		Consists of explosives that have a fire hazard and either a minor blast hazard or a minor 			projection hazard or both but not a mass explosion hazard.</a:t>
            </a:r>
            <a:endParaRPr lang="nl-BE" sz="1200" b="1" dirty="0" smtClean="0"/>
          </a:p>
          <a:p>
            <a:pPr>
              <a:buNone/>
            </a:pPr>
            <a:r>
              <a:rPr lang="nl-BE" sz="1200" b="1" dirty="0" smtClean="0"/>
              <a:t> </a:t>
            </a:r>
          </a:p>
          <a:p>
            <a:pPr>
              <a:buNone/>
            </a:pPr>
            <a:r>
              <a:rPr lang="en-US" sz="1200" b="1" dirty="0" smtClean="0"/>
              <a:t>			Subclass 1.4: Minor fire or projection hazard</a:t>
            </a:r>
            <a:br>
              <a:rPr lang="en-US" sz="1200" b="1" dirty="0" smtClean="0"/>
            </a:br>
            <a:r>
              <a:rPr lang="en-US" sz="1200" b="1" dirty="0" smtClean="0"/>
              <a:t>		Consists of explosives that present a minor explosion hazard. </a:t>
            </a:r>
          </a:p>
          <a:p>
            <a:pPr>
              <a:buNone/>
            </a:pPr>
            <a:r>
              <a:rPr lang="en-US" sz="1200" b="1" dirty="0" smtClean="0"/>
              <a:t>			The explosive effects are largely confined to the package and no projection of fragments of 			appreciable size or range is to be expected. </a:t>
            </a:r>
          </a:p>
          <a:p>
            <a:pPr>
              <a:buNone/>
            </a:pPr>
            <a:r>
              <a:rPr lang="en-US" sz="1200" b="1" dirty="0" smtClean="0"/>
              <a:t>			An external fire must not cause virtually instantaneous explosion of almost the entire contents </a:t>
            </a:r>
          </a:p>
          <a:p>
            <a:pPr>
              <a:buNone/>
            </a:pPr>
            <a:r>
              <a:rPr lang="en-US" sz="1200" b="1" dirty="0" smtClean="0"/>
              <a:t>			of the package.</a:t>
            </a:r>
            <a:endParaRPr lang="nl-BE" sz="1200" b="1" dirty="0" smtClean="0"/>
          </a:p>
          <a:p>
            <a:pPr>
              <a:buNone/>
            </a:pPr>
            <a:endParaRPr lang="nl-BE" sz="1200" b="1" dirty="0" smtClean="0"/>
          </a:p>
          <a:p>
            <a:pPr>
              <a:buNone/>
            </a:pPr>
            <a:r>
              <a:rPr lang="en-US" sz="1200" b="1" dirty="0" smtClean="0"/>
              <a:t>			Subclass 1.5: An insensitive substance with a mass explosion hazard</a:t>
            </a:r>
            <a:br>
              <a:rPr lang="en-US" sz="1200" b="1" dirty="0" smtClean="0"/>
            </a:br>
            <a:r>
              <a:rPr lang="en-US" sz="1200" b="1" dirty="0" smtClean="0"/>
              <a:t>		Consists of very insensitive explosives with a mass explosion hazard (explosion similar to 1.1). </a:t>
            </a:r>
          </a:p>
          <a:p>
            <a:pPr>
              <a:buNone/>
            </a:pPr>
            <a:r>
              <a:rPr lang="en-US" sz="1200" b="1" dirty="0" smtClean="0"/>
              <a:t>			This division is comprised of substances which have a mass explosion hazard but are so insensitive 			that there is very little probability of initiation or of transition from burning to detonation under 			normal conditions of transport.</a:t>
            </a:r>
            <a:endParaRPr lang="nl-BE" sz="1200" b="1" dirty="0" smtClean="0"/>
          </a:p>
          <a:p>
            <a:pPr>
              <a:buNone/>
            </a:pPr>
            <a:endParaRPr lang="nl-BE" sz="1200" b="1" dirty="0" smtClean="0"/>
          </a:p>
          <a:p>
            <a:pPr>
              <a:buNone/>
            </a:pPr>
            <a:r>
              <a:rPr lang="en-US" sz="1200" b="1" dirty="0" smtClean="0"/>
              <a:t>			Subclass 1.6: Extremely insensitive articles</a:t>
            </a:r>
            <a:br>
              <a:rPr lang="en-US" sz="1200" b="1" dirty="0" smtClean="0"/>
            </a:br>
            <a:r>
              <a:rPr lang="en-US" sz="1200" b="1" dirty="0" smtClean="0"/>
              <a:t>		Consists of extremely insensitive articles which do not have a mass explosive hazard. </a:t>
            </a:r>
          </a:p>
          <a:p>
            <a:pPr>
              <a:buNone/>
            </a:pPr>
            <a:r>
              <a:rPr lang="en-US" sz="1200" b="1" dirty="0" smtClean="0"/>
              <a:t>			This division is comprised of articles which contain only extremely insensitive detonating 			substances and which demonstrate a negligible probability of accidental initiation or propagation.</a:t>
            </a:r>
            <a:r>
              <a:rPr lang="nl-BE" sz="1200" b="1" dirty="0" smtClean="0"/>
              <a:t> </a:t>
            </a:r>
          </a:p>
          <a:p>
            <a:endParaRPr lang="en-US" sz="1200" b="1"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28</a:t>
            </a:fld>
            <a:endParaRPr lang="en-US"/>
          </a:p>
        </p:txBody>
      </p:sp>
      <p:pic>
        <p:nvPicPr>
          <p:cNvPr id="5" name="Afbeelding 4" descr="http://www.arkasline.com.tr/files/ArkasLine_tr/images/explosive_1_3.gif"/>
          <p:cNvPicPr/>
          <p:nvPr/>
        </p:nvPicPr>
        <p:blipFill>
          <a:blip r:embed="rId2" cstate="print"/>
          <a:srcRect/>
          <a:stretch>
            <a:fillRect/>
          </a:stretch>
        </p:blipFill>
        <p:spPr bwMode="auto">
          <a:xfrm>
            <a:off x="971600" y="1052736"/>
            <a:ext cx="952500" cy="952500"/>
          </a:xfrm>
          <a:prstGeom prst="rect">
            <a:avLst/>
          </a:prstGeom>
          <a:noFill/>
          <a:ln w="9525">
            <a:noFill/>
            <a:miter lim="800000"/>
            <a:headEnd/>
            <a:tailEnd/>
          </a:ln>
        </p:spPr>
      </p:pic>
      <p:pic>
        <p:nvPicPr>
          <p:cNvPr id="7" name="Afbeelding 6" descr="http://www.arkasline.com.tr/files/ArkasLine_tr/images/explosive_1_4.gif"/>
          <p:cNvPicPr/>
          <p:nvPr/>
        </p:nvPicPr>
        <p:blipFill>
          <a:blip r:embed="rId3" cstate="print"/>
          <a:srcRect/>
          <a:stretch>
            <a:fillRect/>
          </a:stretch>
        </p:blipFill>
        <p:spPr bwMode="auto">
          <a:xfrm>
            <a:off x="971600" y="2204864"/>
            <a:ext cx="952500" cy="952500"/>
          </a:xfrm>
          <a:prstGeom prst="rect">
            <a:avLst/>
          </a:prstGeom>
          <a:noFill/>
          <a:ln w="9525">
            <a:noFill/>
            <a:miter lim="800000"/>
            <a:headEnd/>
            <a:tailEnd/>
          </a:ln>
        </p:spPr>
      </p:pic>
      <p:pic>
        <p:nvPicPr>
          <p:cNvPr id="8" name="Afbeelding 7" descr="http://www.arkasline.com.tr/files/ArkasLine_tr/images/explosive_1_5.gif"/>
          <p:cNvPicPr/>
          <p:nvPr/>
        </p:nvPicPr>
        <p:blipFill>
          <a:blip r:embed="rId4" cstate="print"/>
          <a:srcRect/>
          <a:stretch>
            <a:fillRect/>
          </a:stretch>
        </p:blipFill>
        <p:spPr bwMode="auto">
          <a:xfrm>
            <a:off x="971600" y="3501008"/>
            <a:ext cx="952500" cy="952500"/>
          </a:xfrm>
          <a:prstGeom prst="rect">
            <a:avLst/>
          </a:prstGeom>
          <a:noFill/>
          <a:ln w="9525">
            <a:noFill/>
            <a:miter lim="800000"/>
            <a:headEnd/>
            <a:tailEnd/>
          </a:ln>
        </p:spPr>
      </p:pic>
      <p:pic>
        <p:nvPicPr>
          <p:cNvPr id="9" name="Afbeelding 8" descr="http://www.arkasline.com.tr/files/ArkasLine_tr/images/explosive_1_6.gif"/>
          <p:cNvPicPr/>
          <p:nvPr/>
        </p:nvPicPr>
        <p:blipFill>
          <a:blip r:embed="rId5" cstate="print"/>
          <a:srcRect/>
          <a:stretch>
            <a:fillRect/>
          </a:stretch>
        </p:blipFill>
        <p:spPr bwMode="auto">
          <a:xfrm>
            <a:off x="971600" y="4653136"/>
            <a:ext cx="952500" cy="9525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332656"/>
            <a:ext cx="8640960" cy="5793507"/>
          </a:xfrm>
        </p:spPr>
        <p:txBody>
          <a:bodyPr>
            <a:normAutofit/>
          </a:bodyPr>
          <a:lstStyle/>
          <a:p>
            <a:endParaRPr lang="en-US" sz="1200" b="1" dirty="0" smtClean="0"/>
          </a:p>
          <a:p>
            <a:pPr>
              <a:buNone/>
            </a:pPr>
            <a:r>
              <a:rPr lang="en-US" sz="1400" b="1" u="sng" dirty="0" smtClean="0"/>
              <a:t>Class 2 : Gases</a:t>
            </a:r>
            <a:endParaRPr lang="nl-BE" sz="1400" b="1" u="sng" dirty="0" smtClean="0"/>
          </a:p>
          <a:p>
            <a:pPr>
              <a:buNone/>
            </a:pPr>
            <a:r>
              <a:rPr lang="en-US" sz="1200" b="1" dirty="0" smtClean="0"/>
              <a:t>			Subclass 2.1: Flammable Gas</a:t>
            </a:r>
            <a:br>
              <a:rPr lang="en-US" sz="1200" b="1" dirty="0" smtClean="0"/>
            </a:br>
            <a:r>
              <a:rPr lang="en-US" sz="1200" b="1" dirty="0" smtClean="0"/>
              <a:t>		Gases which ignite on contact with an ignition source, such as acetylene and hydrogen. Flammable gas</a:t>
            </a:r>
          </a:p>
          <a:p>
            <a:pPr>
              <a:buNone/>
            </a:pPr>
            <a:r>
              <a:rPr lang="en-US" sz="1200" b="1" dirty="0" smtClean="0"/>
              <a:t>			 gas means any material which is ignitable at 101.3 </a:t>
            </a:r>
            <a:r>
              <a:rPr lang="en-US" sz="1200" b="1" dirty="0" err="1" smtClean="0"/>
              <a:t>kPa</a:t>
            </a:r>
            <a:r>
              <a:rPr lang="en-US" sz="1200" b="1" dirty="0" smtClean="0"/>
              <a:t> (14.7 psi) when in a mixture of </a:t>
            </a:r>
            <a:r>
              <a:rPr lang="nl-BE" sz="1200" b="1" dirty="0" smtClean="0"/>
              <a:t> </a:t>
            </a:r>
            <a:r>
              <a:rPr lang="en-US" sz="1200" b="1" dirty="0" smtClean="0"/>
              <a:t>13 percent or </a:t>
            </a:r>
          </a:p>
          <a:p>
            <a:pPr>
              <a:buNone/>
            </a:pPr>
            <a:r>
              <a:rPr lang="en-US" sz="1200" b="1" dirty="0" smtClean="0"/>
              <a:t>			less by volume with air, or has a flammable range at 101.3 </a:t>
            </a:r>
            <a:r>
              <a:rPr lang="en-US" sz="1200" b="1" dirty="0" err="1" smtClean="0"/>
              <a:t>kPa</a:t>
            </a:r>
            <a:r>
              <a:rPr lang="en-US" sz="1200" b="1" dirty="0" smtClean="0"/>
              <a:t> (14.7 psi) with air of at least 12 percent 		regardless </a:t>
            </a:r>
            <a:r>
              <a:rPr lang="nl-BE" sz="1200" b="1" dirty="0" smtClean="0"/>
              <a:t> </a:t>
            </a:r>
            <a:r>
              <a:rPr lang="en-US" sz="1200" b="1" dirty="0" smtClean="0"/>
              <a:t>of the lower limit.</a:t>
            </a:r>
            <a:endParaRPr lang="nl-BE" sz="1200" b="1" dirty="0" smtClean="0"/>
          </a:p>
          <a:p>
            <a:pPr>
              <a:buNone/>
            </a:pPr>
            <a:endParaRPr lang="en-US" sz="1200" b="1" dirty="0" smtClean="0"/>
          </a:p>
          <a:p>
            <a:pPr>
              <a:buNone/>
            </a:pPr>
            <a:r>
              <a:rPr lang="en-US" sz="1200" b="1" dirty="0" smtClean="0"/>
              <a:t>			Subclass 2.2: Non-Flammable Gases</a:t>
            </a:r>
          </a:p>
          <a:p>
            <a:pPr>
              <a:buNone/>
            </a:pPr>
            <a:r>
              <a:rPr lang="en-US" sz="1200" b="1" dirty="0" smtClean="0"/>
              <a:t>			Gases which are neither flammable nor poisonous. Includes the cryogenic gases/liquids (temperatures 		of below -100°C) used for cryopreservation and rocket fuels. </a:t>
            </a:r>
            <a:endParaRPr lang="nl-BE" sz="1200" b="1" dirty="0" smtClean="0"/>
          </a:p>
          <a:p>
            <a:pPr>
              <a:buNone/>
            </a:pPr>
            <a:r>
              <a:rPr lang="en-US" sz="1200" b="1" dirty="0" smtClean="0"/>
              <a:t>			This division includes compressed gas, liquefied gas, pressurized </a:t>
            </a:r>
            <a:endParaRPr lang="nl-BE" sz="1200" b="1" dirty="0" smtClean="0"/>
          </a:p>
          <a:p>
            <a:pPr>
              <a:buNone/>
            </a:pPr>
            <a:r>
              <a:rPr lang="en-US" sz="1200" b="1" dirty="0" smtClean="0"/>
              <a:t>			cryogenic gas, compressed gas in solution, </a:t>
            </a:r>
            <a:r>
              <a:rPr lang="en-US" sz="1200" b="1" dirty="0" err="1" smtClean="0"/>
              <a:t>asphyxiant</a:t>
            </a:r>
            <a:r>
              <a:rPr lang="en-US" sz="1200" b="1" dirty="0" smtClean="0"/>
              <a:t> gas and oxidizing gas. </a:t>
            </a:r>
            <a:endParaRPr lang="nl-BE" sz="1200" b="1" dirty="0" smtClean="0"/>
          </a:p>
          <a:p>
            <a:pPr>
              <a:buNone/>
            </a:pPr>
            <a:r>
              <a:rPr lang="en-US" sz="1200" b="1" dirty="0" smtClean="0"/>
              <a:t>			A non-flammable, nonpoisonous compressed gas means any material </a:t>
            </a:r>
            <a:endParaRPr lang="nl-BE" sz="1200" b="1" dirty="0" smtClean="0"/>
          </a:p>
          <a:p>
            <a:pPr>
              <a:buNone/>
            </a:pPr>
            <a:r>
              <a:rPr lang="en-US" sz="1200" b="1" dirty="0" smtClean="0"/>
              <a:t>			which exerts in the packaging an absolute pressure of 280 </a:t>
            </a:r>
            <a:r>
              <a:rPr lang="en-US" sz="1200" b="1" dirty="0" err="1" smtClean="0"/>
              <a:t>kPa</a:t>
            </a:r>
            <a:r>
              <a:rPr lang="en-US" sz="1200" b="1" dirty="0" smtClean="0"/>
              <a:t> (40.6 </a:t>
            </a:r>
            <a:r>
              <a:rPr lang="en-US" sz="1200" b="1" dirty="0" err="1" smtClean="0"/>
              <a:t>psia</a:t>
            </a:r>
            <a:r>
              <a:rPr lang="en-US" sz="1200" b="1" dirty="0" smtClean="0"/>
              <a:t>) or greater at 20°C (68°F), </a:t>
            </a:r>
          </a:p>
          <a:p>
            <a:pPr>
              <a:buNone/>
            </a:pPr>
            <a:r>
              <a:rPr lang="en-US" sz="1200" b="1" dirty="0" smtClean="0"/>
              <a:t>			and does not meet the definition of Division 2.1 or 2.3.</a:t>
            </a:r>
          </a:p>
          <a:p>
            <a:pPr>
              <a:buNone/>
            </a:pPr>
            <a:endParaRPr lang="nl-BE" sz="1200" b="1" dirty="0" smtClean="0"/>
          </a:p>
          <a:p>
            <a:pPr>
              <a:buNone/>
            </a:pPr>
            <a:r>
              <a:rPr lang="en-US" sz="1200" b="1" dirty="0" smtClean="0"/>
              <a:t>			Subclass 2.3: Poisonous Gases</a:t>
            </a:r>
            <a:br>
              <a:rPr lang="en-US" sz="1200" b="1" dirty="0" smtClean="0"/>
            </a:br>
            <a:r>
              <a:rPr lang="en-US" sz="1200" b="1" dirty="0" smtClean="0"/>
              <a:t>		Gases liable to cause death or serious injury to human health if inhaled. </a:t>
            </a:r>
            <a:endParaRPr lang="nl-BE" sz="1200" b="1" dirty="0" smtClean="0"/>
          </a:p>
          <a:p>
            <a:pPr>
              <a:buNone/>
            </a:pPr>
            <a:r>
              <a:rPr lang="en-US" sz="1200" b="1" dirty="0" smtClean="0"/>
              <a:t>			Gas poisonous by inhalation means a material which is a gas at 20°C or less and a pressure of 101.3 </a:t>
            </a:r>
            <a:r>
              <a:rPr lang="en-US" sz="1200" b="1" dirty="0" err="1" smtClean="0"/>
              <a:t>kPa</a:t>
            </a:r>
            <a:r>
              <a:rPr lang="en-US" sz="1200" b="1" dirty="0" smtClean="0"/>
              <a:t> 		(a material which has a boiling point of 20°C or less at 101.3kPa (14.7 psi)) which is known to be </a:t>
            </a:r>
            <a:endParaRPr lang="nl-BE" sz="1200" b="1" dirty="0" smtClean="0"/>
          </a:p>
          <a:p>
            <a:pPr>
              <a:buNone/>
            </a:pPr>
            <a:r>
              <a:rPr lang="en-US" sz="1200" b="1" dirty="0" smtClean="0"/>
              <a:t>			so toxic to humans as to pose a hazard to health during transportation, or in the absence f adequate 			data on human toxicity, is presumed to be toxic to humans because when tested on laboratory animals it 		has an LC50 value of not more than 5000 ml/m3.</a:t>
            </a:r>
            <a:endParaRPr lang="nl-BE" sz="1200" b="1" dirty="0" smtClean="0"/>
          </a:p>
          <a:p>
            <a:endParaRPr lang="en-US" sz="1200" b="1"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29</a:t>
            </a:fld>
            <a:endParaRPr lang="en-US"/>
          </a:p>
        </p:txBody>
      </p:sp>
      <p:pic>
        <p:nvPicPr>
          <p:cNvPr id="5" name="Afbeelding 4" descr="http://www.arkasline.com.tr/files/ArkasLine_tr/images/gas_2_1.gif"/>
          <p:cNvPicPr/>
          <p:nvPr/>
        </p:nvPicPr>
        <p:blipFill>
          <a:blip r:embed="rId2" cstate="print"/>
          <a:srcRect/>
          <a:stretch>
            <a:fillRect/>
          </a:stretch>
        </p:blipFill>
        <p:spPr bwMode="auto">
          <a:xfrm>
            <a:off x="755576" y="908720"/>
            <a:ext cx="952500" cy="952500"/>
          </a:xfrm>
          <a:prstGeom prst="rect">
            <a:avLst/>
          </a:prstGeom>
          <a:noFill/>
          <a:ln w="9525">
            <a:noFill/>
            <a:miter lim="800000"/>
            <a:headEnd/>
            <a:tailEnd/>
          </a:ln>
        </p:spPr>
      </p:pic>
      <p:pic>
        <p:nvPicPr>
          <p:cNvPr id="6" name="Afbeelding 5" descr="http://www.arkasline.com.tr/files/ArkasLine_tr/images/gas_2_2.gif"/>
          <p:cNvPicPr/>
          <p:nvPr/>
        </p:nvPicPr>
        <p:blipFill>
          <a:blip r:embed="rId3" cstate="print"/>
          <a:srcRect/>
          <a:stretch>
            <a:fillRect/>
          </a:stretch>
        </p:blipFill>
        <p:spPr bwMode="auto">
          <a:xfrm>
            <a:off x="755576" y="2348880"/>
            <a:ext cx="952500" cy="952500"/>
          </a:xfrm>
          <a:prstGeom prst="rect">
            <a:avLst/>
          </a:prstGeom>
          <a:noFill/>
          <a:ln w="9525">
            <a:noFill/>
            <a:miter lim="800000"/>
            <a:headEnd/>
            <a:tailEnd/>
          </a:ln>
        </p:spPr>
      </p:pic>
      <p:pic>
        <p:nvPicPr>
          <p:cNvPr id="7" name="Afbeelding 6" descr="http://www.arkasline.com.tr/files/ArkasLine_tr/images/gas_2_3.gif"/>
          <p:cNvPicPr/>
          <p:nvPr/>
        </p:nvPicPr>
        <p:blipFill>
          <a:blip r:embed="rId4" cstate="print"/>
          <a:srcRect/>
          <a:stretch>
            <a:fillRect/>
          </a:stretch>
        </p:blipFill>
        <p:spPr bwMode="auto">
          <a:xfrm>
            <a:off x="755576" y="4149080"/>
            <a:ext cx="952500" cy="9525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3</a:t>
            </a:fld>
            <a:endParaRPr lang="en-US" dirty="0"/>
          </a:p>
        </p:txBody>
      </p:sp>
      <p:sp>
        <p:nvSpPr>
          <p:cNvPr id="45062" name="AutoShape 6" descr="http://shashikallada.files.wordpress.com/2012/04/segregation-table-of-imdg-code.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5064" name="AutoShape 8" descr="http://shashikallada.files.wordpress.com/2012/04/segregation-table-of-imdg-code.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Rechthoek 10"/>
          <p:cNvSpPr/>
          <p:nvPr/>
        </p:nvSpPr>
        <p:spPr>
          <a:xfrm>
            <a:off x="467544" y="751344"/>
            <a:ext cx="8676456" cy="4093428"/>
          </a:xfrm>
          <a:prstGeom prst="rect">
            <a:avLst/>
          </a:prstGeom>
        </p:spPr>
        <p:txBody>
          <a:bodyPr wrap="square">
            <a:spAutoFit/>
          </a:bodyPr>
          <a:lstStyle/>
          <a:p>
            <a:endParaRPr lang="en-US" sz="1100" dirty="0" smtClean="0">
              <a:latin typeface="Arial Black" pitchFamily="34" charset="0"/>
            </a:endParaRPr>
          </a:p>
          <a:p>
            <a:r>
              <a:rPr lang="en-US" u="sng" dirty="0" smtClean="0">
                <a:solidFill>
                  <a:srgbClr val="002060"/>
                </a:solidFill>
                <a:latin typeface="Arial Black" pitchFamily="34" charset="0"/>
              </a:rPr>
              <a:t>Abbreviations mentioned in various sections of this presentation:</a:t>
            </a:r>
            <a:r>
              <a:rPr lang="en-US" dirty="0" smtClean="0">
                <a:solidFill>
                  <a:srgbClr val="002060"/>
                </a:solidFill>
                <a:latin typeface="Arial Black" pitchFamily="34" charset="0"/>
              </a:rPr>
              <a:t> </a:t>
            </a:r>
          </a:p>
          <a:p>
            <a:r>
              <a:rPr lang="en-US" sz="1100" dirty="0" smtClean="0">
                <a:latin typeface="Arial Black" pitchFamily="34" charset="0"/>
              </a:rPr>
              <a:t>ADR European Agreement concerning the International Carriage of Dangerous Goods by Road </a:t>
            </a:r>
          </a:p>
          <a:p>
            <a:r>
              <a:rPr lang="en-US" sz="1100" dirty="0" smtClean="0">
                <a:latin typeface="Arial Black" pitchFamily="34" charset="0"/>
              </a:rPr>
              <a:t>CSDS Chemical Safety Data Sheet DG Dangerous Goods</a:t>
            </a:r>
          </a:p>
          <a:p>
            <a:r>
              <a:rPr lang="en-US" sz="1100" dirty="0" smtClean="0">
                <a:latin typeface="Arial Black" pitchFamily="34" charset="0"/>
              </a:rPr>
              <a:t>CSC Container safety convention </a:t>
            </a:r>
          </a:p>
          <a:p>
            <a:r>
              <a:rPr lang="en-US" sz="1100" dirty="0" smtClean="0">
                <a:latin typeface="Arial Black" pitchFamily="34" charset="0"/>
              </a:rPr>
              <a:t>CTU Cargo transporting unit  </a:t>
            </a:r>
          </a:p>
          <a:p>
            <a:r>
              <a:rPr lang="en-US" sz="1100" dirty="0" smtClean="0">
                <a:latin typeface="Arial Black" pitchFamily="34" charset="0"/>
              </a:rPr>
              <a:t>DGL Dangerous Goods List </a:t>
            </a:r>
          </a:p>
          <a:p>
            <a:r>
              <a:rPr lang="en-US" sz="1100" dirty="0" smtClean="0">
                <a:latin typeface="Arial Black" pitchFamily="34" charset="0"/>
              </a:rPr>
              <a:t>EDI Electronic Data Interchange </a:t>
            </a:r>
          </a:p>
          <a:p>
            <a:r>
              <a:rPr lang="en-US" sz="1100" dirty="0" smtClean="0">
                <a:latin typeface="Arial Black" pitchFamily="34" charset="0"/>
              </a:rPr>
              <a:t>EDP Electronic Data Processing </a:t>
            </a:r>
          </a:p>
          <a:p>
            <a:r>
              <a:rPr lang="en-US" sz="1100" dirty="0" smtClean="0">
                <a:latin typeface="Arial Black" pitchFamily="34" charset="0"/>
              </a:rPr>
              <a:t>ERP Emergency Response Plan </a:t>
            </a:r>
          </a:p>
          <a:p>
            <a:r>
              <a:rPr lang="en-US" sz="1100" dirty="0" smtClean="0">
                <a:latin typeface="Arial Black" pitchFamily="34" charset="0"/>
              </a:rPr>
              <a:t>EMS Emergency Schedule </a:t>
            </a:r>
          </a:p>
          <a:p>
            <a:r>
              <a:rPr lang="en-US" sz="1100" dirty="0" smtClean="0">
                <a:latin typeface="Arial Black" pitchFamily="34" charset="0"/>
              </a:rPr>
              <a:t>IBC Intermediate Bulk Containers </a:t>
            </a:r>
          </a:p>
          <a:p>
            <a:r>
              <a:rPr lang="en-US" sz="1100" dirty="0" smtClean="0">
                <a:latin typeface="Arial Black" pitchFamily="34" charset="0"/>
              </a:rPr>
              <a:t>IICL Institute of International Container Lessors </a:t>
            </a:r>
          </a:p>
          <a:p>
            <a:r>
              <a:rPr lang="en-US" sz="1100" dirty="0" smtClean="0">
                <a:latin typeface="Arial Black" pitchFamily="34" charset="0"/>
              </a:rPr>
              <a:t>INF Intermediate Range Nuclear Forces </a:t>
            </a:r>
          </a:p>
          <a:p>
            <a:r>
              <a:rPr lang="en-US" sz="1100" dirty="0" smtClean="0">
                <a:latin typeface="Arial Black" pitchFamily="34" charset="0"/>
              </a:rPr>
              <a:t>IMDG International Maritime Dangerous Goods </a:t>
            </a:r>
          </a:p>
          <a:p>
            <a:r>
              <a:rPr lang="en-US" sz="1100" dirty="0" smtClean="0">
                <a:latin typeface="Arial Black" pitchFamily="34" charset="0"/>
              </a:rPr>
              <a:t>IMO International Maritime Organization </a:t>
            </a:r>
          </a:p>
          <a:p>
            <a:r>
              <a:rPr lang="en-US" sz="1100" dirty="0" smtClean="0">
                <a:latin typeface="Arial Black" pitchFamily="34" charset="0"/>
              </a:rPr>
              <a:t>MARPOL International Convention for the Prevention of Pollution from Ships </a:t>
            </a:r>
          </a:p>
          <a:p>
            <a:r>
              <a:rPr lang="en-US" sz="1100" dirty="0" smtClean="0">
                <a:latin typeface="Arial Black" pitchFamily="34" charset="0"/>
              </a:rPr>
              <a:t>MSC Maritime Safety Committee </a:t>
            </a:r>
          </a:p>
          <a:p>
            <a:r>
              <a:rPr lang="en-US" sz="1100" dirty="0" smtClean="0">
                <a:latin typeface="Arial Black" pitchFamily="34" charset="0"/>
              </a:rPr>
              <a:t>N.O.S Not otherwise specified </a:t>
            </a:r>
          </a:p>
          <a:p>
            <a:r>
              <a:rPr lang="en-US" sz="1100" dirty="0" smtClean="0">
                <a:latin typeface="Arial Black" pitchFamily="34" charset="0"/>
              </a:rPr>
              <a:t>PRI Pesticide Risk Indicators </a:t>
            </a:r>
          </a:p>
          <a:p>
            <a:r>
              <a:rPr lang="en-US" sz="1100" dirty="0" smtClean="0">
                <a:latin typeface="Arial Black" pitchFamily="34" charset="0"/>
              </a:rPr>
              <a:t>RID Regulations Concerning International Transport of Dangerous Goods by Rail </a:t>
            </a:r>
          </a:p>
          <a:p>
            <a:r>
              <a:rPr lang="en-US" sz="1100" dirty="0" smtClean="0">
                <a:latin typeface="Arial Black" pitchFamily="34" charset="0"/>
              </a:rPr>
              <a:t>SOLAS International Convention for the Safety of Life at Sea </a:t>
            </a:r>
          </a:p>
          <a:p>
            <a:r>
              <a:rPr lang="en-US" sz="1100" dirty="0" smtClean="0">
                <a:latin typeface="Arial Black" pitchFamily="34" charset="0"/>
              </a:rPr>
              <a:t>UN United Nations UNCOE United Nations Committee of Experts</a:t>
            </a:r>
            <a:endParaRPr lang="en-US" sz="1100" dirty="0">
              <a:latin typeface="Arial Black"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6264696"/>
          </a:xfrm>
        </p:spPr>
        <p:txBody>
          <a:bodyPr>
            <a:normAutofit lnSpcReduction="10000"/>
          </a:bodyPr>
          <a:lstStyle/>
          <a:p>
            <a:pPr>
              <a:buNone/>
            </a:pPr>
            <a:r>
              <a:rPr lang="nl-BE" sz="1200" b="1" dirty="0" smtClean="0"/>
              <a:t>			</a:t>
            </a:r>
          </a:p>
          <a:p>
            <a:pPr>
              <a:buNone/>
            </a:pPr>
            <a:r>
              <a:rPr lang="nl-BE" sz="1400" b="1" u="sng" dirty="0" err="1" smtClean="0"/>
              <a:t>Class</a:t>
            </a:r>
            <a:r>
              <a:rPr lang="nl-BE" sz="1400" b="1" u="sng" dirty="0" smtClean="0"/>
              <a:t> 3:</a:t>
            </a:r>
            <a:r>
              <a:rPr lang="nl-BE" sz="1400" b="1" u="sng" dirty="0" err="1" smtClean="0"/>
              <a:t>Flammable</a:t>
            </a:r>
            <a:r>
              <a:rPr lang="nl-BE" sz="1400" b="1" u="sng" dirty="0" smtClean="0"/>
              <a:t> </a:t>
            </a:r>
            <a:r>
              <a:rPr lang="nl-BE" sz="1400" b="1" u="sng" dirty="0" err="1" smtClean="0"/>
              <a:t>Liquids</a:t>
            </a:r>
            <a:endParaRPr lang="nl-BE" sz="1400" b="1" u="sng" dirty="0" smtClean="0"/>
          </a:p>
          <a:p>
            <a:pPr>
              <a:buNone/>
            </a:pPr>
            <a:r>
              <a:rPr lang="en-US" sz="1200" b="1" dirty="0" smtClean="0"/>
              <a:t>			A flammable liquid means a liquid which may catch fire easily or any mixture having one or more 		components with any flash point. As example: acetone, diesel, gasoline, kerosene, oil etc. </a:t>
            </a:r>
          </a:p>
          <a:p>
            <a:pPr>
              <a:buNone/>
            </a:pPr>
            <a:r>
              <a:rPr lang="en-US" sz="1200" b="1" dirty="0" smtClean="0"/>
              <a:t>			There is strongly recommended for transportation at or above its flash point in a bulk packaging. 		</a:t>
            </a:r>
            <a:r>
              <a:rPr lang="nl-BE" sz="1200" b="1" dirty="0" err="1" smtClean="0"/>
              <a:t>There</a:t>
            </a:r>
            <a:r>
              <a:rPr lang="nl-BE" sz="1200" b="1" dirty="0" smtClean="0"/>
              <a:t> are </a:t>
            </a:r>
            <a:r>
              <a:rPr lang="nl-BE" sz="1200" b="1" dirty="0" err="1" smtClean="0"/>
              <a:t>three</a:t>
            </a:r>
            <a:r>
              <a:rPr lang="nl-BE" sz="1200" b="1" dirty="0" smtClean="0"/>
              <a:t> </a:t>
            </a:r>
            <a:r>
              <a:rPr lang="nl-BE" sz="1200" b="1" dirty="0" err="1" smtClean="0"/>
              <a:t>main</a:t>
            </a:r>
            <a:r>
              <a:rPr lang="nl-BE" sz="1200" b="1" dirty="0" smtClean="0"/>
              <a:t> </a:t>
            </a:r>
            <a:r>
              <a:rPr lang="nl-BE" sz="1200" b="1" dirty="0" err="1" smtClean="0"/>
              <a:t>groups</a:t>
            </a:r>
            <a:r>
              <a:rPr lang="nl-BE" sz="1200" b="1" dirty="0" smtClean="0"/>
              <a:t> of </a:t>
            </a:r>
            <a:r>
              <a:rPr lang="nl-BE" sz="1200" b="1" dirty="0" err="1" smtClean="0"/>
              <a:t>flammable</a:t>
            </a:r>
            <a:r>
              <a:rPr lang="nl-BE" sz="1200" b="1" dirty="0" smtClean="0"/>
              <a:t> </a:t>
            </a:r>
            <a:r>
              <a:rPr lang="nl-BE" sz="1200" b="1" dirty="0" err="1" smtClean="0"/>
              <a:t>liquid</a:t>
            </a:r>
            <a:r>
              <a:rPr lang="nl-BE" sz="1200" b="1" dirty="0" smtClean="0"/>
              <a:t>.</a:t>
            </a:r>
          </a:p>
          <a:p>
            <a:pPr lvl="0">
              <a:buNone/>
            </a:pPr>
            <a:r>
              <a:rPr lang="en-US" sz="1200" b="1" dirty="0" smtClean="0"/>
              <a:t>				1-Low flash point - liquids with flash point below -18°C</a:t>
            </a:r>
            <a:r>
              <a:rPr lang="nl-BE" sz="1200" b="1" dirty="0" smtClean="0"/>
              <a:t> </a:t>
            </a:r>
          </a:p>
          <a:p>
            <a:pPr lvl="0">
              <a:buNone/>
            </a:pPr>
            <a:r>
              <a:rPr lang="nl-BE" sz="1200" b="1" dirty="0" smtClean="0"/>
              <a:t>				2-</a:t>
            </a:r>
            <a:r>
              <a:rPr lang="en-US" sz="1200" b="1" dirty="0" err="1" smtClean="0"/>
              <a:t>Termediate</a:t>
            </a:r>
            <a:r>
              <a:rPr lang="en-US" sz="1200" b="1" dirty="0" smtClean="0"/>
              <a:t> flash point - liquids with flash point from -18°C. up to +23°C</a:t>
            </a:r>
            <a:r>
              <a:rPr lang="nl-BE" sz="1200" b="1" dirty="0" smtClean="0"/>
              <a:t> </a:t>
            </a:r>
          </a:p>
          <a:p>
            <a:pPr lvl="0">
              <a:buNone/>
            </a:pPr>
            <a:r>
              <a:rPr lang="nl-BE" sz="1200" b="1" dirty="0" smtClean="0"/>
              <a:t>				3-</a:t>
            </a:r>
            <a:r>
              <a:rPr lang="en-US" sz="1200" b="1" dirty="0" smtClean="0"/>
              <a:t>High flash point group - liquids with flash point from +23°C</a:t>
            </a:r>
            <a:endParaRPr lang="nl-BE" sz="1200" b="1" dirty="0" smtClean="0"/>
          </a:p>
          <a:p>
            <a:pPr>
              <a:buNone/>
            </a:pPr>
            <a:endParaRPr lang="en-US" sz="1200" b="1" dirty="0" smtClean="0"/>
          </a:p>
          <a:p>
            <a:pPr>
              <a:buNone/>
            </a:pPr>
            <a:r>
              <a:rPr lang="en-US" sz="1200" b="1" u="sng" dirty="0" smtClean="0"/>
              <a:t>Cla</a:t>
            </a:r>
            <a:r>
              <a:rPr lang="en-US" sz="1400" b="1" u="sng" dirty="0" smtClean="0"/>
              <a:t>ss 4:Flammable solids or substances</a:t>
            </a:r>
            <a:r>
              <a:rPr lang="nl-BE" sz="1400" b="1" u="sng" dirty="0" smtClean="0"/>
              <a:t> </a:t>
            </a:r>
            <a:r>
              <a:rPr lang="en-US" sz="1400" b="1" u="sng" dirty="0" smtClean="0"/>
              <a:t>Subclass </a:t>
            </a:r>
            <a:endParaRPr lang="en-US" sz="1200" b="1" dirty="0" smtClean="0"/>
          </a:p>
          <a:p>
            <a:pPr>
              <a:buNone/>
            </a:pPr>
            <a:r>
              <a:rPr lang="en-US" sz="1200" b="1" dirty="0" smtClean="0"/>
              <a:t>			4.1: Flammable solids</a:t>
            </a:r>
          </a:p>
          <a:p>
            <a:pPr>
              <a:buNone/>
            </a:pPr>
            <a:r>
              <a:rPr lang="en-US" sz="1200" b="1" dirty="0" smtClean="0"/>
              <a:t>			Solid substances that are easily ignited. </a:t>
            </a:r>
          </a:p>
          <a:p>
            <a:pPr>
              <a:buNone/>
            </a:pPr>
            <a:r>
              <a:rPr lang="en-US" sz="1200" b="1" dirty="0" smtClean="0"/>
              <a:t>			Self-reactive materials, which are thermally unstable and that can undergo a strongly exothermic 		decomposition even without participation of air. </a:t>
            </a:r>
          </a:p>
          <a:p>
            <a:pPr>
              <a:buNone/>
            </a:pPr>
            <a:r>
              <a:rPr lang="en-US" sz="1200" b="1" dirty="0" smtClean="0"/>
              <a:t>			Readily combustible solids that can cause a fire through friction and show a burning rate faster 		than 2.2 mm (0.087 inches) per second, or metal powders that can be ignited and react over the 		whole length of a sample in 10 minutes or less.</a:t>
            </a:r>
          </a:p>
          <a:p>
            <a:pPr>
              <a:buNone/>
            </a:pPr>
            <a:endParaRPr lang="nl-BE" sz="1200" b="1" dirty="0" smtClean="0"/>
          </a:p>
          <a:p>
            <a:pPr>
              <a:buNone/>
            </a:pPr>
            <a:r>
              <a:rPr lang="en-US" sz="1200" b="1" dirty="0" smtClean="0"/>
              <a:t>			Subclass 4.2: Spontaneously combustible solids</a:t>
            </a:r>
            <a:br>
              <a:rPr lang="en-US" sz="1200" b="1" dirty="0" smtClean="0"/>
            </a:br>
            <a:r>
              <a:rPr lang="en-US" sz="1200" b="1" dirty="0" smtClean="0"/>
              <a:t>		Solid substances that ignite spontaneously. Spontaneously combustible material is a </a:t>
            </a:r>
            <a:r>
              <a:rPr lang="en-US" sz="1200" b="1" dirty="0" err="1" smtClean="0"/>
              <a:t>pyrophoric</a:t>
            </a:r>
            <a:r>
              <a:rPr lang="en-US" sz="1200" b="1" dirty="0" smtClean="0"/>
              <a:t> 		material, which is a liquid or solid that can ignite within five minutes after coming in contact with 		air or a self-heating material that when in contact with air and without an energy supply is liable 		to self-heat.</a:t>
            </a:r>
          </a:p>
          <a:p>
            <a:pPr>
              <a:buNone/>
            </a:pPr>
            <a:endParaRPr lang="nl-BE" sz="1200" b="1" dirty="0" smtClean="0"/>
          </a:p>
          <a:p>
            <a:pPr>
              <a:buNone/>
            </a:pPr>
            <a:r>
              <a:rPr lang="en-US" sz="1200" b="1" dirty="0" smtClean="0"/>
              <a:t>			Subclass 4.3: Dangerous when wet</a:t>
            </a:r>
            <a:br>
              <a:rPr lang="en-US" sz="1200" b="1" dirty="0" smtClean="0"/>
            </a:br>
            <a:r>
              <a:rPr lang="en-US" sz="1200" b="1" dirty="0" smtClean="0"/>
              <a:t>		Solid substances that emit a flammable gas when wet. </a:t>
            </a:r>
          </a:p>
          <a:p>
            <a:pPr>
              <a:buNone/>
            </a:pPr>
            <a:r>
              <a:rPr lang="en-US" sz="1200" b="1" dirty="0" smtClean="0"/>
              <a:t>			Dangerous when wet material is a material that when it makes contact with water is liable to 		become spontaneously flammable or give off flammable or toxic gas at a rate greater than 1 L per 		kilogram of the material per hour.</a:t>
            </a:r>
            <a:endParaRPr lang="nl-BE" sz="1200" b="1" dirty="0" smtClean="0"/>
          </a:p>
          <a:p>
            <a:pPr>
              <a:buNone/>
            </a:pPr>
            <a:endParaRPr lang="en-US" sz="1200" b="1"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30</a:t>
            </a:fld>
            <a:endParaRPr lang="en-US"/>
          </a:p>
        </p:txBody>
      </p:sp>
      <p:pic>
        <p:nvPicPr>
          <p:cNvPr id="5" name="Afbeelding 4" descr="http://www.arkasline.com.tr/files/ArkasLine_tr/images/liquid_1_1.gif"/>
          <p:cNvPicPr/>
          <p:nvPr/>
        </p:nvPicPr>
        <p:blipFill>
          <a:blip r:embed="rId2" cstate="print"/>
          <a:srcRect/>
          <a:stretch>
            <a:fillRect/>
          </a:stretch>
        </p:blipFill>
        <p:spPr bwMode="auto">
          <a:xfrm>
            <a:off x="827584" y="1052736"/>
            <a:ext cx="952500" cy="952500"/>
          </a:xfrm>
          <a:prstGeom prst="rect">
            <a:avLst/>
          </a:prstGeom>
          <a:noFill/>
          <a:ln w="9525">
            <a:noFill/>
            <a:miter lim="800000"/>
            <a:headEnd/>
            <a:tailEnd/>
          </a:ln>
        </p:spPr>
      </p:pic>
      <p:pic>
        <p:nvPicPr>
          <p:cNvPr id="6" name="Afbeelding 5" descr="http://www.arkasline.com.tr/files/ArkasLine_tr/images/flammable_4_1.gif"/>
          <p:cNvPicPr/>
          <p:nvPr/>
        </p:nvPicPr>
        <p:blipFill>
          <a:blip r:embed="rId3" cstate="print"/>
          <a:srcRect/>
          <a:stretch>
            <a:fillRect/>
          </a:stretch>
        </p:blipFill>
        <p:spPr bwMode="auto">
          <a:xfrm>
            <a:off x="827584" y="2708920"/>
            <a:ext cx="952500" cy="952500"/>
          </a:xfrm>
          <a:prstGeom prst="rect">
            <a:avLst/>
          </a:prstGeom>
          <a:noFill/>
          <a:ln w="9525">
            <a:noFill/>
            <a:miter lim="800000"/>
            <a:headEnd/>
            <a:tailEnd/>
          </a:ln>
        </p:spPr>
      </p:pic>
      <p:pic>
        <p:nvPicPr>
          <p:cNvPr id="7" name="Afbeelding 6" descr="http://www.arkasline.com.tr/files/ArkasLine_tr/images/flammable_4_2.gif"/>
          <p:cNvPicPr/>
          <p:nvPr/>
        </p:nvPicPr>
        <p:blipFill>
          <a:blip r:embed="rId4" cstate="print"/>
          <a:srcRect/>
          <a:stretch>
            <a:fillRect/>
          </a:stretch>
        </p:blipFill>
        <p:spPr bwMode="auto">
          <a:xfrm>
            <a:off x="827584" y="4005064"/>
            <a:ext cx="952500" cy="952500"/>
          </a:xfrm>
          <a:prstGeom prst="rect">
            <a:avLst/>
          </a:prstGeom>
          <a:noFill/>
          <a:ln w="9525">
            <a:noFill/>
            <a:miter lim="800000"/>
            <a:headEnd/>
            <a:tailEnd/>
          </a:ln>
        </p:spPr>
      </p:pic>
      <p:pic>
        <p:nvPicPr>
          <p:cNvPr id="8" name="Afbeelding 7" descr="http://www.arkasline.com.tr/files/ArkasLine_tr/images/flammable_4_3.gif"/>
          <p:cNvPicPr/>
          <p:nvPr/>
        </p:nvPicPr>
        <p:blipFill>
          <a:blip r:embed="rId5" cstate="print"/>
          <a:srcRect/>
          <a:stretch>
            <a:fillRect/>
          </a:stretch>
        </p:blipFill>
        <p:spPr bwMode="auto">
          <a:xfrm>
            <a:off x="827584" y="5229200"/>
            <a:ext cx="952500" cy="9525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9552" y="332656"/>
            <a:ext cx="8229600" cy="5793507"/>
          </a:xfrm>
        </p:spPr>
        <p:txBody>
          <a:bodyPr>
            <a:normAutofit/>
          </a:bodyPr>
          <a:lstStyle/>
          <a:p>
            <a:pPr>
              <a:buNone/>
            </a:pPr>
            <a:endParaRPr lang="en-US" sz="1200" b="1" dirty="0" smtClean="0"/>
          </a:p>
          <a:p>
            <a:pPr>
              <a:buNone/>
            </a:pPr>
            <a:r>
              <a:rPr lang="en-US" sz="1400" b="1" u="sng" dirty="0" smtClean="0"/>
              <a:t>Class 5: Oxidizing substances and organic peroxides</a:t>
            </a:r>
          </a:p>
          <a:p>
            <a:pPr>
              <a:buNone/>
            </a:pPr>
            <a:endParaRPr lang="nl-BE" sz="1200" b="1" u="sng" dirty="0" smtClean="0"/>
          </a:p>
          <a:p>
            <a:pPr>
              <a:buNone/>
            </a:pPr>
            <a:r>
              <a:rPr lang="en-US" sz="1200" b="1" dirty="0" smtClean="0"/>
              <a:t>		Subclass 5.1: Oxidizing agent</a:t>
            </a:r>
          </a:p>
          <a:p>
            <a:pPr>
              <a:buNone/>
            </a:pPr>
            <a:r>
              <a:rPr lang="en-US" sz="1200" b="1" dirty="0" smtClean="0"/>
              <a:t>		Oxidizing agent means a material that may, generally by yielding oxygen, cause or enhance the combustion </a:t>
            </a:r>
          </a:p>
          <a:p>
            <a:pPr>
              <a:buNone/>
            </a:pPr>
            <a:r>
              <a:rPr lang="en-US" sz="1200" b="1" dirty="0" smtClean="0"/>
              <a:t>		of other materials.</a:t>
            </a:r>
            <a:endParaRPr lang="nl-BE" sz="1200" b="1" dirty="0" smtClean="0"/>
          </a:p>
          <a:p>
            <a:pPr>
              <a:buNone/>
            </a:pPr>
            <a:endParaRPr lang="en-US" sz="1200" b="1" u="sng" dirty="0" smtClean="0"/>
          </a:p>
          <a:p>
            <a:pPr>
              <a:buNone/>
            </a:pPr>
            <a:r>
              <a:rPr lang="en-US" sz="1200" b="1" dirty="0" smtClean="0"/>
              <a:t>		Subclass 5.2: Organic peroxide oxidizing agent</a:t>
            </a:r>
          </a:p>
          <a:p>
            <a:pPr>
              <a:buNone/>
            </a:pPr>
            <a:r>
              <a:rPr lang="en-US" sz="1200" b="1" dirty="0" smtClean="0"/>
              <a:t>		Organic peroxide means any organic compound containing oxygen in the bivalent structure and which </a:t>
            </a:r>
          </a:p>
          <a:p>
            <a:pPr>
              <a:buNone/>
            </a:pPr>
            <a:r>
              <a:rPr lang="en-US" sz="1200" b="1" dirty="0" smtClean="0"/>
              <a:t>		may be considered a derivative of hydrogen peroxide, where one or more of the hydrogen atoms have </a:t>
            </a:r>
          </a:p>
          <a:p>
            <a:pPr>
              <a:buNone/>
            </a:pPr>
            <a:r>
              <a:rPr lang="en-US" sz="1200" b="1" dirty="0" smtClean="0"/>
              <a:t>		been replaced by organic radicals.</a:t>
            </a:r>
            <a:endParaRPr lang="nl-BE" sz="1200" b="1" dirty="0" smtClean="0"/>
          </a:p>
          <a:p>
            <a:pPr>
              <a:buNone/>
            </a:pPr>
            <a:endParaRPr lang="nl-BE" sz="1200" b="1" dirty="0" smtClean="0"/>
          </a:p>
          <a:p>
            <a:pPr>
              <a:buNone/>
            </a:pPr>
            <a:r>
              <a:rPr lang="en-US" sz="1400" b="1" u="sng" dirty="0" smtClean="0"/>
              <a:t>Class 6:Toxic and infectious substances</a:t>
            </a:r>
            <a:endParaRPr lang="nl-BE" sz="1200" b="1" u="sng" dirty="0" smtClean="0"/>
          </a:p>
          <a:p>
            <a:pPr>
              <a:buNone/>
            </a:pPr>
            <a:r>
              <a:rPr lang="en-US" sz="1200" b="1" dirty="0" smtClean="0"/>
              <a:t>		</a:t>
            </a:r>
          </a:p>
          <a:p>
            <a:pPr>
              <a:buNone/>
            </a:pPr>
            <a:r>
              <a:rPr lang="en-US" sz="1200" b="1" dirty="0" smtClean="0"/>
              <a:t>		Subclass 6.1: Poison</a:t>
            </a:r>
          </a:p>
          <a:p>
            <a:pPr>
              <a:buNone/>
            </a:pPr>
            <a:r>
              <a:rPr lang="en-US" sz="1200" b="1" dirty="0" smtClean="0"/>
              <a:t>		Toxic substances which are able to cause death or serious hazard to humans health during transportation.</a:t>
            </a:r>
          </a:p>
          <a:p>
            <a:pPr>
              <a:buNone/>
            </a:pPr>
            <a:r>
              <a:rPr lang="en-US" sz="1200" b="1" dirty="0" smtClean="0"/>
              <a:t>		</a:t>
            </a:r>
          </a:p>
          <a:p>
            <a:pPr>
              <a:buNone/>
            </a:pPr>
            <a:endParaRPr lang="en-US" sz="1200" b="1" dirty="0" smtClean="0"/>
          </a:p>
          <a:p>
            <a:pPr>
              <a:buNone/>
            </a:pPr>
            <a:endParaRPr lang="nl-BE" sz="1200" b="1" dirty="0" smtClean="0"/>
          </a:p>
          <a:p>
            <a:pPr>
              <a:buNone/>
            </a:pPr>
            <a:r>
              <a:rPr lang="en-US" sz="1200" b="1" dirty="0" smtClean="0"/>
              <a:t>		Subclass 6.2: Biohazard</a:t>
            </a:r>
          </a:p>
          <a:p>
            <a:pPr>
              <a:buNone/>
            </a:pPr>
            <a:r>
              <a:rPr lang="en-US" sz="1200" b="1" dirty="0" smtClean="0"/>
              <a:t>		Infectious Substance material is known to contain or suspected of containing a pathogen. </a:t>
            </a:r>
          </a:p>
          <a:p>
            <a:pPr>
              <a:buNone/>
            </a:pPr>
            <a:r>
              <a:rPr lang="en-US" sz="1200" b="1" dirty="0" smtClean="0"/>
              <a:t>		Infectious substances are substances which are known or are reasonably expected to contain pathogens.</a:t>
            </a:r>
          </a:p>
          <a:p>
            <a:pPr>
              <a:buNone/>
            </a:pPr>
            <a:r>
              <a:rPr lang="en-US" sz="1200" b="1" dirty="0" smtClean="0"/>
              <a:t>		Pathogens are defined as micro-organisms (including bacteria, viruses, </a:t>
            </a:r>
            <a:r>
              <a:rPr lang="en-US" sz="1200" b="1" dirty="0" err="1" smtClean="0"/>
              <a:t>rickettsiae</a:t>
            </a:r>
            <a:r>
              <a:rPr lang="en-US" sz="1200" b="1" dirty="0" smtClean="0"/>
              <a:t>, parasites, fungi) and </a:t>
            </a:r>
          </a:p>
          <a:p>
            <a:pPr>
              <a:buNone/>
            </a:pPr>
            <a:r>
              <a:rPr lang="en-US" sz="1200" b="1" dirty="0" smtClean="0"/>
              <a:t>		other agents such as </a:t>
            </a:r>
            <a:r>
              <a:rPr lang="en-US" sz="1200" b="1" dirty="0" err="1" smtClean="0"/>
              <a:t>prions</a:t>
            </a:r>
            <a:r>
              <a:rPr lang="en-US" sz="1200" b="1" dirty="0" smtClean="0"/>
              <a:t>, which can cause disease in humans or animals.</a:t>
            </a:r>
            <a:endParaRPr lang="nl-BE" sz="1200" b="1" dirty="0" smtClean="0"/>
          </a:p>
          <a:p>
            <a:endParaRPr lang="en-US" sz="1200" b="1"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31</a:t>
            </a:fld>
            <a:endParaRPr lang="en-US"/>
          </a:p>
        </p:txBody>
      </p:sp>
      <p:pic>
        <p:nvPicPr>
          <p:cNvPr id="5" name="Afbeelding 4" descr="http://www.arkasline.com.tr/files/ArkasLine_tr/images/oxidizing_5_1.gif"/>
          <p:cNvPicPr/>
          <p:nvPr/>
        </p:nvPicPr>
        <p:blipFill>
          <a:blip r:embed="rId2" cstate="print"/>
          <a:srcRect/>
          <a:stretch>
            <a:fillRect/>
          </a:stretch>
        </p:blipFill>
        <p:spPr bwMode="auto">
          <a:xfrm>
            <a:off x="467544" y="908720"/>
            <a:ext cx="952500" cy="952500"/>
          </a:xfrm>
          <a:prstGeom prst="rect">
            <a:avLst/>
          </a:prstGeom>
          <a:noFill/>
          <a:ln w="9525">
            <a:noFill/>
            <a:miter lim="800000"/>
            <a:headEnd/>
            <a:tailEnd/>
          </a:ln>
        </p:spPr>
      </p:pic>
      <p:pic>
        <p:nvPicPr>
          <p:cNvPr id="6" name="Afbeelding 5" descr="http://www.arkasline.com.tr/files/ArkasLine_tr/images/oxidizing_5_2.gif"/>
          <p:cNvPicPr/>
          <p:nvPr/>
        </p:nvPicPr>
        <p:blipFill>
          <a:blip r:embed="rId3" cstate="print"/>
          <a:srcRect/>
          <a:stretch>
            <a:fillRect/>
          </a:stretch>
        </p:blipFill>
        <p:spPr bwMode="auto">
          <a:xfrm>
            <a:off x="467544" y="1916832"/>
            <a:ext cx="952500" cy="952500"/>
          </a:xfrm>
          <a:prstGeom prst="rect">
            <a:avLst/>
          </a:prstGeom>
          <a:noFill/>
          <a:ln w="9525">
            <a:noFill/>
            <a:miter lim="800000"/>
            <a:headEnd/>
            <a:tailEnd/>
          </a:ln>
        </p:spPr>
      </p:pic>
      <p:pic>
        <p:nvPicPr>
          <p:cNvPr id="7" name="Afbeelding 6" descr="http://www.arkasline.com.tr/files/ArkasLine_tr/images/Toxic_6_1.gif"/>
          <p:cNvPicPr/>
          <p:nvPr/>
        </p:nvPicPr>
        <p:blipFill>
          <a:blip r:embed="rId4" cstate="print"/>
          <a:srcRect/>
          <a:stretch>
            <a:fillRect/>
          </a:stretch>
        </p:blipFill>
        <p:spPr bwMode="auto">
          <a:xfrm>
            <a:off x="467544" y="3429000"/>
            <a:ext cx="952500" cy="952500"/>
          </a:xfrm>
          <a:prstGeom prst="rect">
            <a:avLst/>
          </a:prstGeom>
          <a:noFill/>
          <a:ln w="9525">
            <a:noFill/>
            <a:miter lim="800000"/>
            <a:headEnd/>
            <a:tailEnd/>
          </a:ln>
        </p:spPr>
      </p:pic>
      <p:pic>
        <p:nvPicPr>
          <p:cNvPr id="8" name="Afbeelding 7" descr="http://www.arkasline.com.tr/files/ArkasLine_tr/images/Toxic_6_1.gif"/>
          <p:cNvPicPr/>
          <p:nvPr/>
        </p:nvPicPr>
        <p:blipFill>
          <a:blip r:embed="rId4" cstate="print"/>
          <a:srcRect/>
          <a:stretch>
            <a:fillRect/>
          </a:stretch>
        </p:blipFill>
        <p:spPr bwMode="auto">
          <a:xfrm>
            <a:off x="467544" y="4653136"/>
            <a:ext cx="952500" cy="9525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579296" cy="5793507"/>
          </a:xfrm>
        </p:spPr>
        <p:txBody>
          <a:bodyPr>
            <a:normAutofit/>
          </a:bodyPr>
          <a:lstStyle/>
          <a:p>
            <a:pPr>
              <a:buNone/>
            </a:pPr>
            <a:r>
              <a:rPr lang="nl-BE" sz="1400" b="1" u="sng" dirty="0" err="1" smtClean="0"/>
              <a:t>Class</a:t>
            </a:r>
            <a:r>
              <a:rPr lang="nl-BE" sz="1400" b="1" u="sng" dirty="0" smtClean="0"/>
              <a:t> 7:</a:t>
            </a:r>
            <a:r>
              <a:rPr lang="nl-BE" sz="1400" b="1" u="sng" dirty="0" err="1" smtClean="0"/>
              <a:t>Radioactive</a:t>
            </a:r>
            <a:r>
              <a:rPr lang="nl-BE" sz="1400" b="1" u="sng" dirty="0" smtClean="0"/>
              <a:t> </a:t>
            </a:r>
            <a:r>
              <a:rPr lang="nl-BE" sz="1400" b="1" u="sng" dirty="0" err="1" smtClean="0"/>
              <a:t>substances</a:t>
            </a:r>
            <a:endParaRPr lang="nl-BE" sz="1400" b="1" u="sng" dirty="0" smtClean="0"/>
          </a:p>
          <a:p>
            <a:pPr>
              <a:buNone/>
            </a:pPr>
            <a:endParaRPr lang="en-US" sz="1200" b="1" dirty="0" smtClean="0"/>
          </a:p>
          <a:p>
            <a:pPr>
              <a:buNone/>
            </a:pPr>
            <a:r>
              <a:rPr lang="en-US" sz="1400" b="1" dirty="0" smtClean="0"/>
              <a:t>		</a:t>
            </a:r>
            <a:r>
              <a:rPr lang="en-US" sz="1400" b="1" u="sng" dirty="0" smtClean="0"/>
              <a:t>Radioactive</a:t>
            </a:r>
          </a:p>
          <a:p>
            <a:pPr>
              <a:buNone/>
            </a:pPr>
            <a:r>
              <a:rPr lang="en-US" sz="1200" b="1" dirty="0" smtClean="0"/>
              <a:t>		Radioactive substances comprise substances or a combination of substances which emit ionizing radiation</a:t>
            </a:r>
            <a:endParaRPr lang="nl-BE" sz="1200" b="1" dirty="0" smtClean="0"/>
          </a:p>
          <a:p>
            <a:pPr>
              <a:buNone/>
            </a:pPr>
            <a:endParaRPr lang="nl-BE" sz="1200" b="1" dirty="0" smtClean="0"/>
          </a:p>
          <a:p>
            <a:pPr>
              <a:buNone/>
            </a:pPr>
            <a:r>
              <a:rPr lang="nl-BE" sz="1200" b="1" dirty="0" smtClean="0"/>
              <a:t>		</a:t>
            </a:r>
            <a:r>
              <a:rPr lang="nl-BE" sz="1200" b="1" dirty="0" err="1" smtClean="0"/>
              <a:t>Class</a:t>
            </a:r>
            <a:r>
              <a:rPr lang="nl-BE" sz="1200" b="1" dirty="0" smtClean="0"/>
              <a:t> 8:</a:t>
            </a:r>
            <a:r>
              <a:rPr lang="nl-BE" sz="1200" b="1" dirty="0" err="1" smtClean="0"/>
              <a:t>Corrosive</a:t>
            </a:r>
            <a:r>
              <a:rPr lang="nl-BE" sz="1200" b="1" dirty="0" smtClean="0"/>
              <a:t> </a:t>
            </a:r>
            <a:r>
              <a:rPr lang="nl-BE" sz="1200" b="1" dirty="0" err="1" smtClean="0"/>
              <a:t>substances</a:t>
            </a:r>
            <a:endParaRPr lang="nl-BE" sz="1200" b="1" dirty="0" smtClean="0"/>
          </a:p>
          <a:p>
            <a:pPr>
              <a:buNone/>
            </a:pPr>
            <a:r>
              <a:rPr lang="en-US" sz="1200" b="1" dirty="0" smtClean="0"/>
              <a:t>		Corrosive</a:t>
            </a:r>
          </a:p>
          <a:p>
            <a:pPr>
              <a:buNone/>
            </a:pPr>
            <a:r>
              <a:rPr lang="en-US" sz="1200" b="1" dirty="0" smtClean="0"/>
              <a:t>		Corrosive materials means a liquid or solid that causes full thickness destruction of human skin at the </a:t>
            </a:r>
          </a:p>
          <a:p>
            <a:pPr>
              <a:buNone/>
            </a:pPr>
            <a:r>
              <a:rPr lang="en-US" sz="1200" b="1" dirty="0" smtClean="0"/>
              <a:t>		site of contact within a specified period of time. A liquid that has a severe corrosion rate on steel or </a:t>
            </a:r>
          </a:p>
          <a:p>
            <a:pPr>
              <a:buNone/>
            </a:pPr>
            <a:r>
              <a:rPr lang="en-US" sz="1200" b="1" dirty="0" smtClean="0"/>
              <a:t>		aluminum is also a corrosive material.</a:t>
            </a:r>
            <a:endParaRPr lang="nl-BE" sz="1200" b="1" dirty="0" smtClean="0"/>
          </a:p>
          <a:p>
            <a:pPr>
              <a:buNone/>
            </a:pPr>
            <a:r>
              <a:rPr lang="en-US" sz="1200" b="1" dirty="0" smtClean="0"/>
              <a:t/>
            </a:r>
            <a:br>
              <a:rPr lang="en-US" sz="1200" b="1" dirty="0" smtClean="0"/>
            </a:br>
            <a:r>
              <a:rPr lang="en-US" sz="1200" b="1" dirty="0" smtClean="0"/>
              <a:t>	Class 9:Miscellaneous dangerous substances and articles</a:t>
            </a:r>
            <a:endParaRPr lang="nl-BE" sz="1200" b="1" dirty="0" smtClean="0"/>
          </a:p>
          <a:p>
            <a:pPr>
              <a:buNone/>
            </a:pPr>
            <a:r>
              <a:rPr lang="en-US" sz="1200" b="1" dirty="0" smtClean="0"/>
              <a:t>		Miscellaneous</a:t>
            </a:r>
            <a:br>
              <a:rPr lang="en-US" sz="1200" b="1" dirty="0" smtClean="0"/>
            </a:br>
            <a:r>
              <a:rPr lang="en-US" sz="1200" b="1" dirty="0" smtClean="0"/>
              <a:t/>
            </a:r>
            <a:br>
              <a:rPr lang="en-US" sz="1200" b="1" dirty="0" smtClean="0"/>
            </a:br>
            <a:r>
              <a:rPr lang="en-US" sz="1200" b="1" dirty="0" smtClean="0"/>
              <a:t>	A material which presents a hazard during transportation but which does not meet the definition of any other 	hazard class. </a:t>
            </a:r>
          </a:p>
          <a:p>
            <a:pPr>
              <a:buNone/>
            </a:pPr>
            <a:r>
              <a:rPr lang="en-US" sz="1200" b="1" dirty="0" smtClean="0"/>
              <a:t>		This class includes: any material which has an anesthetic, noxious or other similar property which could cause 		extreme annoyance or discomfort to a flight crew member so as to prevent the correct performance of </a:t>
            </a:r>
          </a:p>
          <a:p>
            <a:pPr>
              <a:buNone/>
            </a:pPr>
            <a:r>
              <a:rPr lang="en-US" sz="1200" b="1" dirty="0" smtClean="0"/>
              <a:t>		assigned duties or material for an elevated temperature material, a hazardous substance, a hazardous waste, or a 	marine pollutant.</a:t>
            </a:r>
            <a:endParaRPr lang="nl-BE" sz="1200" b="1" dirty="0" smtClean="0"/>
          </a:p>
          <a:p>
            <a:endParaRPr lang="en-US" sz="1200" b="1"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32</a:t>
            </a:fld>
            <a:endParaRPr lang="en-US"/>
          </a:p>
        </p:txBody>
      </p:sp>
      <p:pic>
        <p:nvPicPr>
          <p:cNvPr id="5" name="Afbeelding 4" descr="http://www.arkasline.com.tr/files/ArkasLine_tr/images/Radyoaktif.gif"/>
          <p:cNvPicPr/>
          <p:nvPr/>
        </p:nvPicPr>
        <p:blipFill>
          <a:blip r:embed="rId2" cstate="print"/>
          <a:srcRect/>
          <a:stretch>
            <a:fillRect/>
          </a:stretch>
        </p:blipFill>
        <p:spPr bwMode="auto">
          <a:xfrm>
            <a:off x="395536" y="620688"/>
            <a:ext cx="952500" cy="952500"/>
          </a:xfrm>
          <a:prstGeom prst="rect">
            <a:avLst/>
          </a:prstGeom>
          <a:noFill/>
          <a:ln w="9525">
            <a:noFill/>
            <a:miter lim="800000"/>
            <a:headEnd/>
            <a:tailEnd/>
          </a:ln>
        </p:spPr>
      </p:pic>
      <p:pic>
        <p:nvPicPr>
          <p:cNvPr id="6" name="Afbeelding 5" descr="http://www.arkasline.com.tr/files/ArkasLine_tr/images/Korozif.gif"/>
          <p:cNvPicPr/>
          <p:nvPr/>
        </p:nvPicPr>
        <p:blipFill>
          <a:blip r:embed="rId3" cstate="print"/>
          <a:srcRect/>
          <a:stretch>
            <a:fillRect/>
          </a:stretch>
        </p:blipFill>
        <p:spPr bwMode="auto">
          <a:xfrm>
            <a:off x="395536" y="1772816"/>
            <a:ext cx="952500" cy="952500"/>
          </a:xfrm>
          <a:prstGeom prst="rect">
            <a:avLst/>
          </a:prstGeom>
          <a:noFill/>
          <a:ln w="9525">
            <a:noFill/>
            <a:miter lim="800000"/>
            <a:headEnd/>
            <a:tailEnd/>
          </a:ln>
        </p:spPr>
      </p:pic>
      <p:pic>
        <p:nvPicPr>
          <p:cNvPr id="7" name="Afbeelding 6" descr="http://www.arkasline.com.tr/files/ArkasLine_tr/images/Other_Dangerous.gif"/>
          <p:cNvPicPr/>
          <p:nvPr/>
        </p:nvPicPr>
        <p:blipFill>
          <a:blip r:embed="rId4" cstate="print"/>
          <a:srcRect/>
          <a:stretch>
            <a:fillRect/>
          </a:stretch>
        </p:blipFill>
        <p:spPr bwMode="auto">
          <a:xfrm>
            <a:off x="395536" y="3284984"/>
            <a:ext cx="952500" cy="9525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512" y="188640"/>
            <a:ext cx="8507288" cy="6408712"/>
          </a:xfrm>
        </p:spPr>
        <p:txBody>
          <a:bodyPr>
            <a:normAutofit/>
          </a:bodyPr>
          <a:lstStyle/>
          <a:p>
            <a:pPr>
              <a:buNone/>
            </a:pPr>
            <a:r>
              <a:rPr lang="en-US" dirty="0" smtClean="0">
                <a:solidFill>
                  <a:srgbClr val="0070C0"/>
                </a:solidFill>
                <a:latin typeface="Arial Black" pitchFamily="34" charset="0"/>
              </a:rPr>
              <a:t> </a:t>
            </a:r>
            <a:r>
              <a:rPr lang="en-US" sz="2000" b="1" u="sng" dirty="0" smtClean="0">
                <a:solidFill>
                  <a:srgbClr val="002060"/>
                </a:solidFill>
                <a:latin typeface="Arial Black" pitchFamily="34" charset="0"/>
              </a:rPr>
              <a:t>RESPONSIBILITY FOR PACKING &amp; STUFFING </a:t>
            </a:r>
            <a:endParaRPr lang="en-US" sz="1400" b="1" u="sng" dirty="0">
              <a:solidFill>
                <a:srgbClr val="002060"/>
              </a:solidFill>
              <a:latin typeface="Arial Black" pitchFamily="34" charset="0"/>
            </a:endParaRPr>
          </a:p>
          <a:p>
            <a:pPr>
              <a:buNone/>
            </a:pPr>
            <a:endParaRPr lang="en-US" sz="1200" b="1" dirty="0" smtClean="0">
              <a:latin typeface="Arial Black" pitchFamily="34" charset="0"/>
            </a:endParaRPr>
          </a:p>
          <a:p>
            <a:pPr>
              <a:buNone/>
            </a:pPr>
            <a:r>
              <a:rPr lang="en-US" sz="1200" b="1" dirty="0" smtClean="0">
                <a:latin typeface="Arial Black" pitchFamily="34" charset="0"/>
              </a:rPr>
              <a:t>	Responsibility for packing Storage, cargo handling and transport of goods are covered </a:t>
            </a:r>
          </a:p>
          <a:p>
            <a:pPr>
              <a:buNone/>
            </a:pPr>
            <a:r>
              <a:rPr lang="en-US" sz="1200" b="1" dirty="0" smtClean="0">
                <a:latin typeface="Arial Black" pitchFamily="34" charset="0"/>
              </a:rPr>
              <a:t>	by both national and international regulations, which set out minimum requirements for treatment of goods, vehicle use etc. </a:t>
            </a:r>
          </a:p>
          <a:p>
            <a:pPr>
              <a:buNone/>
            </a:pPr>
            <a:r>
              <a:rPr lang="en-US" sz="1200" b="1" dirty="0" smtClean="0">
                <a:latin typeface="Arial Black" pitchFamily="34" charset="0"/>
              </a:rPr>
              <a:t>	Public regulatory guidelines are supplemented by private agreements and terms and conditions of business. </a:t>
            </a:r>
          </a:p>
          <a:p>
            <a:pPr>
              <a:buNone/>
            </a:pPr>
            <a:r>
              <a:rPr lang="en-US" sz="1200" b="1" dirty="0" smtClean="0">
                <a:latin typeface="Arial Black" pitchFamily="34" charset="0"/>
              </a:rPr>
              <a:t>	Careful packaging and marking of goods for dispatch should be accompanied by proper packing, stowing, securing and unpacking. </a:t>
            </a:r>
          </a:p>
          <a:p>
            <a:pPr>
              <a:buNone/>
            </a:pPr>
            <a:r>
              <a:rPr lang="en-US" sz="1200" b="1" dirty="0" smtClean="0">
                <a:latin typeface="Arial Black" pitchFamily="34" charset="0"/>
              </a:rPr>
              <a:t>	When carrying hazardous materials, additional provisions must be taken into account with regard to packaging, labeling, documentation etc.</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A high percentage of goods are intended for carriage by combined road, rail, water and air transport, whether through repeated transshipment or intermodal using containers, swap-bodies or other transport units. </a:t>
            </a:r>
          </a:p>
          <a:p>
            <a:pPr>
              <a:buNone/>
            </a:pPr>
            <a:r>
              <a:rPr lang="en-US" sz="1200" b="1" dirty="0" smtClean="0">
                <a:latin typeface="Arial Black" pitchFamily="34" charset="0"/>
              </a:rPr>
              <a:t>	Packaging, labeling, stowage and securing deficiencies can generally only be established during dispatch by spot checks. </a:t>
            </a:r>
          </a:p>
          <a:p>
            <a:pPr>
              <a:buNone/>
            </a:pPr>
            <a:r>
              <a:rPr lang="en-US" sz="1200" b="1" dirty="0" smtClean="0">
                <a:latin typeface="Arial Black" pitchFamily="34" charset="0"/>
              </a:rPr>
              <a:t>	Since minor carelessness may cause serious losses, expert packing and securing are essential for loss-free carriage.</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The handbooks pays particular attention to negligence with regard to dispatch, which may result in losses and/or (could) form the basis of compensation payments. It has as its central theme issues relating to transport legislation, some of which will be explained and commented on in more detail. The fundamental rules to which reference will frequently be made are contained in CTU packing guidelines</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Guidelines for the packing of cargoes, other than bulk cargoes, into or onto cargo transport units (CTUs) applicable to transport operations by all surface and water modes of transport</a:t>
            </a:r>
            <a:br>
              <a:rPr lang="en-US" sz="1200" b="1" dirty="0" smtClean="0">
                <a:latin typeface="Arial Black" pitchFamily="34" charset="0"/>
              </a:rPr>
            </a:br>
            <a:endParaRPr lang="en-US" sz="1200" b="1" dirty="0" smtClean="0">
              <a:latin typeface="Arial Black" pitchFamily="34" charset="0"/>
            </a:endParaRPr>
          </a:p>
          <a:p>
            <a:endParaRPr lang="en-US" sz="12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ontainerhandbuch.de/chb_e/stra/images/01_05/strauch_01_05_004.jpg"/>
          <p:cNvPicPr>
            <a:picLocks noChangeAspect="1" noChangeArrowheads="1"/>
          </p:cNvPicPr>
          <p:nvPr/>
        </p:nvPicPr>
        <p:blipFill>
          <a:blip r:embed="rId2" cstate="print"/>
          <a:srcRect/>
          <a:stretch>
            <a:fillRect/>
          </a:stretch>
        </p:blipFill>
        <p:spPr bwMode="auto">
          <a:xfrm>
            <a:off x="2483768" y="260648"/>
            <a:ext cx="2857500" cy="2398390"/>
          </a:xfrm>
          <a:prstGeom prst="rect">
            <a:avLst/>
          </a:prstGeom>
          <a:noFill/>
        </p:spPr>
      </p:pic>
      <p:sp>
        <p:nvSpPr>
          <p:cNvPr id="13" name="Tekstvak 12"/>
          <p:cNvSpPr txBox="1"/>
          <p:nvPr/>
        </p:nvSpPr>
        <p:spPr>
          <a:xfrm>
            <a:off x="107504" y="2852936"/>
            <a:ext cx="9036496" cy="3416320"/>
          </a:xfrm>
          <a:prstGeom prst="rect">
            <a:avLst/>
          </a:prstGeom>
          <a:noFill/>
        </p:spPr>
        <p:txBody>
          <a:bodyPr wrap="square" rtlCol="0">
            <a:spAutoFit/>
          </a:bodyPr>
          <a:lstStyle/>
          <a:p>
            <a:pPr algn="ctr"/>
            <a:r>
              <a:rPr lang="en-US" sz="1000" b="1" dirty="0" smtClean="0">
                <a:latin typeface="Arial Black" pitchFamily="34" charset="0"/>
              </a:rPr>
              <a:t>                   </a:t>
            </a:r>
            <a:r>
              <a:rPr lang="en-US" b="1" dirty="0" smtClean="0">
                <a:latin typeface="Arial Black" pitchFamily="34" charset="0"/>
              </a:rPr>
              <a:t>The person who packs and secures the cargo </a:t>
            </a:r>
          </a:p>
          <a:p>
            <a:pPr algn="ctr"/>
            <a:r>
              <a:rPr lang="en-US" b="1" dirty="0" smtClean="0">
                <a:latin typeface="Arial Black" pitchFamily="34" charset="0"/>
              </a:rPr>
              <a:t>is often the last person able to look inside a CTU before it is opened by the receiver at its destination. </a:t>
            </a:r>
          </a:p>
          <a:p>
            <a:pPr algn="ctr"/>
            <a:endParaRPr lang="en-US" b="1" dirty="0" smtClean="0">
              <a:latin typeface="Arial Black" pitchFamily="34" charset="0"/>
            </a:endParaRPr>
          </a:p>
          <a:p>
            <a:r>
              <a:rPr lang="en-US" sz="1400" b="1" dirty="0" smtClean="0">
                <a:solidFill>
                  <a:srgbClr val="002060"/>
                </a:solidFill>
                <a:latin typeface="Arial Black" pitchFamily="34" charset="0"/>
              </a:rPr>
              <a:t>Who will be exposed to risks and accidents ?</a:t>
            </a:r>
            <a:endParaRPr lang="en-US" sz="1000" b="1" dirty="0" smtClean="0">
              <a:solidFill>
                <a:srgbClr val="002060"/>
              </a:solidFill>
              <a:latin typeface="Arial Black" pitchFamily="34" charset="0"/>
            </a:endParaRPr>
          </a:p>
          <a:p>
            <a:r>
              <a:rPr lang="en-US" sz="1000" b="1" dirty="0" smtClean="0">
                <a:latin typeface="Arial Black" pitchFamily="34" charset="0"/>
              </a:rPr>
              <a:t/>
            </a:r>
            <a:br>
              <a:rPr lang="en-US" sz="1000" b="1" dirty="0" smtClean="0">
                <a:latin typeface="Arial Black" pitchFamily="34" charset="0"/>
              </a:rPr>
            </a:br>
            <a:r>
              <a:rPr lang="en-US" sz="1200" b="1" dirty="0" smtClean="0">
                <a:latin typeface="Arial Black" pitchFamily="34" charset="0"/>
              </a:rPr>
              <a:t>1-Drivers of road vehicles and other road users if the CTU is transported by road-railroad employees </a:t>
            </a:r>
          </a:p>
          <a:p>
            <a:r>
              <a:rPr lang="en-US" sz="1200" b="1" dirty="0" smtClean="0">
                <a:latin typeface="Arial Black" pitchFamily="34" charset="0"/>
              </a:rPr>
              <a:t>   and others, if the CTU is carried by rail</a:t>
            </a:r>
          </a:p>
          <a:p>
            <a:r>
              <a:rPr lang="en-US" sz="1200" b="1" dirty="0" smtClean="0">
                <a:latin typeface="Arial Black" pitchFamily="34" charset="0"/>
              </a:rPr>
              <a:t>2-Crews of inland waterway vessels, if the CTU is carried on inland waterways.</a:t>
            </a:r>
          </a:p>
          <a:p>
            <a:r>
              <a:rPr lang="en-US" sz="1200" b="1" dirty="0" smtClean="0">
                <a:latin typeface="Arial Black" pitchFamily="34" charset="0"/>
              </a:rPr>
              <a:t>3-Handling staff at inland terminals when the CTU is transferred from one means of transport to another.</a:t>
            </a:r>
          </a:p>
          <a:p>
            <a:r>
              <a:rPr lang="en-US" sz="1200" b="1" dirty="0" smtClean="0">
                <a:latin typeface="Arial Black" pitchFamily="34" charset="0"/>
              </a:rPr>
              <a:t>4-Dock workers when the CTU is loaded and discharged.</a:t>
            </a:r>
          </a:p>
          <a:p>
            <a:r>
              <a:rPr lang="en-US" sz="1200" b="1" dirty="0" smtClean="0">
                <a:latin typeface="Arial Black" pitchFamily="34" charset="0"/>
              </a:rPr>
              <a:t>6-Those who unpack the CTU be it the people at the ultimate destination or a CFS in another port.</a:t>
            </a:r>
          </a:p>
          <a:p>
            <a:r>
              <a:rPr lang="en-US" sz="1200" b="1" dirty="0" smtClean="0">
                <a:latin typeface="Arial Black" pitchFamily="34" charset="0"/>
              </a:rPr>
              <a:t>7-All persons, such as the above and passengers in general may be at risk when something happens to a </a:t>
            </a:r>
          </a:p>
          <a:p>
            <a:r>
              <a:rPr lang="en-US" sz="1200" b="1" dirty="0" smtClean="0">
                <a:latin typeface="Arial Black" pitchFamily="34" charset="0"/>
              </a:rPr>
              <a:t>   poorly packed containers or vehicles carrying dangerous cargoes.</a:t>
            </a:r>
          </a:p>
          <a:p>
            <a:r>
              <a:rPr lang="en-US" sz="1200" b="1" dirty="0" smtClean="0">
                <a:latin typeface="Arial Black" pitchFamily="34" charset="0"/>
              </a:rPr>
              <a:t>8-The environment and the population can also be a victim when accidents occur.</a:t>
            </a:r>
          </a:p>
          <a:p>
            <a:r>
              <a:rPr lang="en-US" sz="1200" b="1" dirty="0" smtClean="0">
                <a:latin typeface="Arial Black" pitchFamily="34" charset="0"/>
              </a:rPr>
              <a:t>9- On top of all there could be important material damages as well. </a:t>
            </a:r>
            <a:endParaRPr lang="en-US" sz="12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346050"/>
          </a:xfrm>
        </p:spPr>
        <p:txBody>
          <a:bodyPr>
            <a:normAutofit/>
          </a:bodyPr>
          <a:lstStyle/>
          <a:p>
            <a:pPr algn="l"/>
            <a:r>
              <a:rPr lang="en-US" sz="1600" u="sng" dirty="0" smtClean="0">
                <a:solidFill>
                  <a:srgbClr val="002060"/>
                </a:solidFill>
                <a:latin typeface="Arial Black" pitchFamily="34" charset="0"/>
              </a:rPr>
              <a:t>A few examples on HOW NOT TO DO IT </a:t>
            </a:r>
            <a:endParaRPr lang="en-US" sz="1600" u="sng" dirty="0">
              <a:solidFill>
                <a:srgbClr val="002060"/>
              </a:solidFill>
              <a:latin typeface="Arial Black" pitchFamily="34" charset="0"/>
            </a:endParaRPr>
          </a:p>
        </p:txBody>
      </p:sp>
      <p:pic>
        <p:nvPicPr>
          <p:cNvPr id="4" name="Picture 1" descr="http://www.containerhandbuch.de/chb_e/stra/images/01_05/strauch_01_05_002.jpg"/>
          <p:cNvPicPr>
            <a:picLocks noChangeAspect="1" noChangeArrowheads="1"/>
          </p:cNvPicPr>
          <p:nvPr/>
        </p:nvPicPr>
        <p:blipFill>
          <a:blip r:embed="rId2" cstate="print"/>
          <a:srcRect/>
          <a:stretch>
            <a:fillRect/>
          </a:stretch>
        </p:blipFill>
        <p:spPr bwMode="auto">
          <a:xfrm>
            <a:off x="827584" y="692696"/>
            <a:ext cx="2857500" cy="2381250"/>
          </a:xfrm>
          <a:prstGeom prst="rect">
            <a:avLst/>
          </a:prstGeom>
          <a:noFill/>
        </p:spPr>
      </p:pic>
      <p:sp>
        <p:nvSpPr>
          <p:cNvPr id="5" name="Tijdelijke aanduiding voor inhoud 4"/>
          <p:cNvSpPr>
            <a:spLocks noGrp="1"/>
          </p:cNvSpPr>
          <p:nvPr>
            <p:ph idx="1"/>
          </p:nvPr>
        </p:nvSpPr>
        <p:spPr>
          <a:xfrm>
            <a:off x="179512" y="3068960"/>
            <a:ext cx="4464496" cy="276999"/>
          </a:xfrm>
          <a:prstGeom prst="rect">
            <a:avLst/>
          </a:prstGeom>
        </p:spPr>
        <p:txBody>
          <a:bodyPr wrap="square">
            <a:spAutoFit/>
          </a:bodyPr>
          <a:lstStyle/>
          <a:p>
            <a:pPr>
              <a:buNone/>
            </a:pPr>
            <a:r>
              <a:rPr lang="en-US" sz="1200" b="1" dirty="0" smtClean="0"/>
              <a:t>Inadequately secured cargo on a flat rack, loaded on a roll trailer</a:t>
            </a:r>
            <a:endParaRPr lang="en-US" sz="1200" dirty="0"/>
          </a:p>
        </p:txBody>
      </p:sp>
      <p:sp>
        <p:nvSpPr>
          <p:cNvPr id="6" name="Rechthoek 5"/>
          <p:cNvSpPr/>
          <p:nvPr/>
        </p:nvSpPr>
        <p:spPr>
          <a:xfrm>
            <a:off x="4572000" y="3356992"/>
            <a:ext cx="4392488" cy="2308324"/>
          </a:xfrm>
          <a:prstGeom prst="rect">
            <a:avLst/>
          </a:prstGeom>
        </p:spPr>
        <p:txBody>
          <a:bodyPr wrap="square">
            <a:spAutoFit/>
          </a:bodyPr>
          <a:lstStyle/>
          <a:p>
            <a:r>
              <a:rPr lang="en-US" sz="1200" b="1" dirty="0" smtClean="0">
                <a:latin typeface="+mj-lt"/>
              </a:rPr>
              <a:t>Improperly packed containers could reduce the safety of road vehicles, e.g. due to weights shifting within the container, and encourage vehicles to overturn. Containers transported on trailers constitute a particular hazard if they are poorly packed and the cargo is inadequately secured. </a:t>
            </a:r>
            <a:br>
              <a:rPr lang="en-US" sz="1200" b="1" dirty="0" smtClean="0">
                <a:latin typeface="+mj-lt"/>
              </a:rPr>
            </a:br>
            <a:r>
              <a:rPr lang="en-US" sz="1200" b="1" dirty="0" smtClean="0">
                <a:latin typeface="+mj-lt"/>
              </a:rPr>
              <a:t/>
            </a:r>
            <a:br>
              <a:rPr lang="en-US" sz="1200" b="1" dirty="0" smtClean="0">
                <a:latin typeface="+mj-lt"/>
              </a:rPr>
            </a:br>
            <a:r>
              <a:rPr lang="en-US" sz="1200" b="1" dirty="0" smtClean="0">
                <a:latin typeface="+mj-lt"/>
              </a:rPr>
              <a:t>Switchmen and other railroad employees are not responsible for checking that CTUs have been properly packed.</a:t>
            </a:r>
            <a:br>
              <a:rPr lang="en-US" sz="1200" b="1" dirty="0" smtClean="0">
                <a:latin typeface="+mj-lt"/>
              </a:rPr>
            </a:br>
            <a:r>
              <a:rPr lang="en-US" sz="1200" b="1" dirty="0" smtClean="0">
                <a:latin typeface="+mj-lt"/>
              </a:rPr>
              <a:t>Their inspection duties may extend to the proper securing of CTUs on freight cars, but not to the situation inside locked CTUs. If deficiencies are detected in open CTUs, a responsible employee is sure to intervene.</a:t>
            </a:r>
            <a:endParaRPr lang="en-US" sz="1200" b="1" dirty="0">
              <a:latin typeface="+mj-lt"/>
            </a:endParaRPr>
          </a:p>
        </p:txBody>
      </p:sp>
      <p:pic>
        <p:nvPicPr>
          <p:cNvPr id="34817" name="Picture 1" descr="http://www.containerhandbuch.de/chb_e/stra/images/01_05/strauch_01_05_006.jpg"/>
          <p:cNvPicPr>
            <a:picLocks noChangeAspect="1" noChangeArrowheads="1"/>
          </p:cNvPicPr>
          <p:nvPr/>
        </p:nvPicPr>
        <p:blipFill>
          <a:blip r:embed="rId3" cstate="print"/>
          <a:srcRect/>
          <a:stretch>
            <a:fillRect/>
          </a:stretch>
        </p:blipFill>
        <p:spPr bwMode="auto">
          <a:xfrm>
            <a:off x="5868144" y="260648"/>
            <a:ext cx="1905000" cy="2867025"/>
          </a:xfrm>
          <a:prstGeom prst="rect">
            <a:avLst/>
          </a:prstGeom>
          <a:noFill/>
        </p:spPr>
      </p:pic>
      <p:pic>
        <p:nvPicPr>
          <p:cNvPr id="34818" name="Picture 2" descr="http://www.containerhandbuch.de/chb_e/stra/images/01_05/strauch_01_05_012.jpg"/>
          <p:cNvPicPr>
            <a:picLocks noChangeAspect="1" noChangeArrowheads="1"/>
          </p:cNvPicPr>
          <p:nvPr/>
        </p:nvPicPr>
        <p:blipFill>
          <a:blip r:embed="rId4" cstate="print"/>
          <a:srcRect/>
          <a:stretch>
            <a:fillRect/>
          </a:stretch>
        </p:blipFill>
        <p:spPr bwMode="auto">
          <a:xfrm>
            <a:off x="251520" y="3573016"/>
            <a:ext cx="3810000" cy="2600325"/>
          </a:xfrm>
          <a:prstGeom prst="rect">
            <a:avLst/>
          </a:prstGeom>
          <a:noFill/>
        </p:spPr>
      </p:pic>
      <p:sp>
        <p:nvSpPr>
          <p:cNvPr id="11" name="Tekstvak 10"/>
          <p:cNvSpPr txBox="1"/>
          <p:nvPr/>
        </p:nvSpPr>
        <p:spPr>
          <a:xfrm>
            <a:off x="251520" y="6237312"/>
            <a:ext cx="3816424" cy="276999"/>
          </a:xfrm>
          <a:prstGeom prst="rect">
            <a:avLst/>
          </a:prstGeom>
          <a:noFill/>
        </p:spPr>
        <p:txBody>
          <a:bodyPr wrap="square" rtlCol="0">
            <a:spAutoFit/>
          </a:bodyPr>
          <a:lstStyle/>
          <a:p>
            <a:r>
              <a:rPr lang="en-US" sz="1200" b="1" dirty="0" smtClean="0"/>
              <a:t>Water police inspecting a trailer to be carried by ferry</a:t>
            </a:r>
            <a:endParaRPr lang="en-US" sz="1200" b="1" dirty="0"/>
          </a:p>
        </p:txBody>
      </p:sp>
      <p:sp>
        <p:nvSpPr>
          <p:cNvPr id="9" name="Tijdelijke aanduiding voor dianummer 8"/>
          <p:cNvSpPr>
            <a:spLocks noGrp="1"/>
          </p:cNvSpPr>
          <p:nvPr>
            <p:ph type="sldNum" sz="quarter" idx="12"/>
          </p:nvPr>
        </p:nvSpPr>
        <p:spPr/>
        <p:txBody>
          <a:bodyPr/>
          <a:lstStyle/>
          <a:p>
            <a:fld id="{C07877BB-7613-42C2-8ED5-B1012AEBCF7F}" type="slidenum">
              <a:rPr lang="en-US" smtClean="0"/>
              <a:pPr/>
              <a:t>35</a:t>
            </a:fld>
            <a:endParaRPr lang="en-US" dirty="0"/>
          </a:p>
        </p:txBody>
      </p:sp>
      <p:sp>
        <p:nvSpPr>
          <p:cNvPr id="10" name="Ovaal 9"/>
          <p:cNvSpPr/>
          <p:nvPr/>
        </p:nvSpPr>
        <p:spPr>
          <a:xfrm>
            <a:off x="1043608" y="1628800"/>
            <a:ext cx="2088232" cy="1224136"/>
          </a:xfrm>
          <a:prstGeom prst="ellipse">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 descr="http://www.containerhandbuch.de/chb_e/stra/images/01_05/strauch_01_05_006.jpg"/>
          <p:cNvPicPr>
            <a:picLocks noChangeAspect="1" noChangeArrowheads="1"/>
          </p:cNvPicPr>
          <p:nvPr/>
        </p:nvPicPr>
        <p:blipFill>
          <a:blip r:embed="rId3" cstate="print"/>
          <a:srcRect/>
          <a:stretch>
            <a:fillRect/>
          </a:stretch>
        </p:blipFill>
        <p:spPr bwMode="auto">
          <a:xfrm>
            <a:off x="5868144" y="188640"/>
            <a:ext cx="1905000" cy="2867025"/>
          </a:xfrm>
          <a:prstGeom prst="rect">
            <a:avLst/>
          </a:prstGeom>
          <a:noFill/>
        </p:spPr>
      </p:pic>
      <p:sp>
        <p:nvSpPr>
          <p:cNvPr id="13" name="Ovaal 12"/>
          <p:cNvSpPr/>
          <p:nvPr/>
        </p:nvSpPr>
        <p:spPr>
          <a:xfrm>
            <a:off x="6228184" y="1196752"/>
            <a:ext cx="1080120" cy="1152128"/>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al 13"/>
          <p:cNvSpPr/>
          <p:nvPr/>
        </p:nvSpPr>
        <p:spPr>
          <a:xfrm>
            <a:off x="1115616" y="4077072"/>
            <a:ext cx="2952328" cy="2016224"/>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http://www.containerhandbuch.de/chb_e/stra/images/01_05/strauch_01_05_013.jpg"/>
          <p:cNvPicPr>
            <a:picLocks noChangeAspect="1" noChangeArrowheads="1"/>
          </p:cNvPicPr>
          <p:nvPr/>
        </p:nvPicPr>
        <p:blipFill>
          <a:blip r:embed="rId2" cstate="print"/>
          <a:srcRect/>
          <a:stretch>
            <a:fillRect/>
          </a:stretch>
        </p:blipFill>
        <p:spPr bwMode="auto">
          <a:xfrm>
            <a:off x="539552" y="332656"/>
            <a:ext cx="3810000" cy="2495550"/>
          </a:xfrm>
          <a:prstGeom prst="rect">
            <a:avLst/>
          </a:prstGeom>
          <a:noFill/>
        </p:spPr>
      </p:pic>
      <p:sp>
        <p:nvSpPr>
          <p:cNvPr id="9" name="Tekstvak 8"/>
          <p:cNvSpPr txBox="1"/>
          <p:nvPr/>
        </p:nvSpPr>
        <p:spPr>
          <a:xfrm>
            <a:off x="683568" y="2924944"/>
            <a:ext cx="3888432" cy="1384995"/>
          </a:xfrm>
          <a:prstGeom prst="rect">
            <a:avLst/>
          </a:prstGeom>
          <a:noFill/>
        </p:spPr>
        <p:txBody>
          <a:bodyPr wrap="square" rtlCol="0">
            <a:spAutoFit/>
          </a:bodyPr>
          <a:lstStyle/>
          <a:p>
            <a:r>
              <a:rPr lang="en-US" sz="1200" b="1" dirty="0" smtClean="0"/>
              <a:t>The problem is that cargo was not stowed and </a:t>
            </a:r>
          </a:p>
          <a:p>
            <a:r>
              <a:rPr lang="en-US" sz="1200" b="1" dirty="0" smtClean="0"/>
              <a:t>Secured properly and the forklift could not grab it. </a:t>
            </a:r>
          </a:p>
          <a:p>
            <a:r>
              <a:rPr lang="en-US" sz="1200" b="1" dirty="0" smtClean="0"/>
              <a:t>The total steel slabs were not put and secured on longitudinal wooden beams at the port of loading.</a:t>
            </a:r>
          </a:p>
          <a:p>
            <a:r>
              <a:rPr lang="en-US" sz="1200" b="1" dirty="0" smtClean="0"/>
              <a:t>The container floor was damaged as well as one of the container walls  a situation with shifting cargo that could have caused serous problems at sea. </a:t>
            </a:r>
          </a:p>
        </p:txBody>
      </p:sp>
      <p:pic>
        <p:nvPicPr>
          <p:cNvPr id="46082" name="Picture 2" descr="http://www.containerhandbuch.de/chb_e/stra/images/01_05/strauch_01_05_015.jpg"/>
          <p:cNvPicPr>
            <a:picLocks noChangeAspect="1" noChangeArrowheads="1"/>
          </p:cNvPicPr>
          <p:nvPr/>
        </p:nvPicPr>
        <p:blipFill>
          <a:blip r:embed="rId3" cstate="print"/>
          <a:srcRect/>
          <a:stretch>
            <a:fillRect/>
          </a:stretch>
        </p:blipFill>
        <p:spPr bwMode="auto">
          <a:xfrm>
            <a:off x="5292080" y="188640"/>
            <a:ext cx="3168352" cy="3816425"/>
          </a:xfrm>
          <a:prstGeom prst="rect">
            <a:avLst/>
          </a:prstGeom>
          <a:noFill/>
        </p:spPr>
      </p:pic>
      <p:sp>
        <p:nvSpPr>
          <p:cNvPr id="14" name="Tekstvak 13"/>
          <p:cNvSpPr txBox="1"/>
          <p:nvPr/>
        </p:nvSpPr>
        <p:spPr>
          <a:xfrm>
            <a:off x="5220072" y="4437112"/>
            <a:ext cx="3528392" cy="830997"/>
          </a:xfrm>
          <a:prstGeom prst="rect">
            <a:avLst/>
          </a:prstGeom>
          <a:noFill/>
        </p:spPr>
        <p:txBody>
          <a:bodyPr wrap="square" rtlCol="0">
            <a:spAutoFit/>
          </a:bodyPr>
          <a:lstStyle/>
          <a:p>
            <a:r>
              <a:rPr lang="en-US" sz="1200" b="1" dirty="0" smtClean="0"/>
              <a:t>Poorly packed, inadequately secured container loads may also put innocent third-parties at risk if shifting items of cargo smash through the container walls or cause a vehicle carrying the container to overturn.</a:t>
            </a:r>
            <a:endParaRPr lang="en-US" sz="1200" b="1" dirty="0"/>
          </a:p>
        </p:txBody>
      </p:sp>
      <p:sp>
        <p:nvSpPr>
          <p:cNvPr id="15" name="Tekstvak 14"/>
          <p:cNvSpPr txBox="1"/>
          <p:nvPr/>
        </p:nvSpPr>
        <p:spPr>
          <a:xfrm>
            <a:off x="5652120" y="4149080"/>
            <a:ext cx="3168352" cy="276999"/>
          </a:xfrm>
          <a:prstGeom prst="rect">
            <a:avLst/>
          </a:prstGeom>
          <a:noFill/>
        </p:spPr>
        <p:txBody>
          <a:bodyPr wrap="square" rtlCol="0">
            <a:spAutoFit/>
          </a:bodyPr>
          <a:lstStyle/>
          <a:p>
            <a:r>
              <a:rPr lang="en-US" sz="1200" b="1" dirty="0" smtClean="0"/>
              <a:t>Inadequately secured container load</a:t>
            </a:r>
            <a:endParaRPr lang="en-US" sz="1200" dirty="0"/>
          </a:p>
        </p:txBody>
      </p:sp>
      <p:sp>
        <p:nvSpPr>
          <p:cNvPr id="7" name="Tijdelijke aanduiding voor dianummer 6"/>
          <p:cNvSpPr>
            <a:spLocks noGrp="1"/>
          </p:cNvSpPr>
          <p:nvPr>
            <p:ph type="sldNum" sz="quarter" idx="12"/>
          </p:nvPr>
        </p:nvSpPr>
        <p:spPr/>
        <p:txBody>
          <a:bodyPr/>
          <a:lstStyle/>
          <a:p>
            <a:fld id="{C07877BB-7613-42C2-8ED5-B1012AEBCF7F}" type="slidenum">
              <a:rPr lang="en-US" smtClean="0"/>
              <a:pPr/>
              <a:t>36</a:t>
            </a:fld>
            <a:endParaRPr lang="en-US" dirty="0"/>
          </a:p>
        </p:txBody>
      </p:sp>
      <p:sp>
        <p:nvSpPr>
          <p:cNvPr id="8" name="Ovaal 7"/>
          <p:cNvSpPr/>
          <p:nvPr/>
        </p:nvSpPr>
        <p:spPr>
          <a:xfrm>
            <a:off x="7092280" y="1700808"/>
            <a:ext cx="1224136" cy="108012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al 9"/>
          <p:cNvSpPr/>
          <p:nvPr/>
        </p:nvSpPr>
        <p:spPr>
          <a:xfrm>
            <a:off x="1187624" y="1916832"/>
            <a:ext cx="1224136" cy="108012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16632"/>
            <a:ext cx="8568952" cy="6408711"/>
          </a:xfrm>
        </p:spPr>
        <p:txBody>
          <a:bodyPr anchor="t">
            <a:normAutofit fontScale="90000"/>
          </a:bodyPr>
          <a:lstStyle/>
          <a:p>
            <a:pPr algn="l"/>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b="1" dirty="0" smtClean="0">
                <a:latin typeface="Arial Black" pitchFamily="34" charset="0"/>
              </a:rPr>
              <a:t>It's not the ship's management or crew who have fallen short.</a:t>
            </a:r>
            <a:br>
              <a:rPr lang="en-US" sz="1200" b="1" dirty="0" smtClean="0">
                <a:latin typeface="Arial Black" pitchFamily="34" charset="0"/>
              </a:rPr>
            </a:br>
            <a:r>
              <a:rPr lang="en-US" sz="1200" b="1" dirty="0" smtClean="0">
                <a:latin typeface="Arial Black" pitchFamily="34" charset="0"/>
              </a:rPr>
              <a:t>The main raison in this case were those who were responsible for packing some of the containers. </a:t>
            </a:r>
            <a:br>
              <a:rPr lang="en-US" sz="1200" b="1" dirty="0" smtClean="0">
                <a:latin typeface="Arial Black" pitchFamily="34" charset="0"/>
              </a:rPr>
            </a:br>
            <a:r>
              <a:rPr lang="en-US" sz="1200" b="1" dirty="0" smtClean="0">
                <a:latin typeface="Arial Black" pitchFamily="34" charset="0"/>
              </a:rPr>
              <a:t>Nothing has happened to properly packed and secured containers, while poorly packed containers with inadequately secured cargoes have been destroyed and cause collateral damage to other units.</a:t>
            </a:r>
            <a:br>
              <a:rPr lang="en-US" sz="1200" b="1" dirty="0" smtClean="0">
                <a:latin typeface="Arial Black" pitchFamily="34" charset="0"/>
              </a:rPr>
            </a:br>
            <a:r>
              <a:rPr lang="en-US" sz="1200" b="1" dirty="0" smtClean="0">
                <a:latin typeface="Arial Black" pitchFamily="34" charset="0"/>
              </a:rPr>
              <a:t>Spectacular incidents like this one are caused by a lack of focus and knowledge and training of those who have loaded the containers and the vessel.</a:t>
            </a:r>
            <a:br>
              <a:rPr lang="en-US" sz="1200" b="1" dirty="0" smtClean="0">
                <a:latin typeface="Arial Black" pitchFamily="34" charset="0"/>
              </a:rPr>
            </a:br>
            <a:r>
              <a:rPr lang="en-US" sz="1200" b="1" dirty="0" smtClean="0">
                <a:latin typeface="Arial Black" pitchFamily="34" charset="0"/>
              </a:rPr>
              <a:t>The consequences of carelessness are causing losses that rapidly add up to huge sums of money and claims from all the parties that have suffered , the owners of the cargo , the vessel owners , the eventual loss of life  or bodily harm caused to the workers on board or at the destination port.</a:t>
            </a:r>
            <a:br>
              <a:rPr lang="en-US" sz="1200" b="1" dirty="0" smtClean="0">
                <a:latin typeface="Arial Black" pitchFamily="34" charset="0"/>
              </a:rPr>
            </a:br>
            <a:r>
              <a:rPr lang="en-US" sz="1200" b="1" dirty="0" smtClean="0"/>
              <a:t/>
            </a:r>
            <a:br>
              <a:rPr lang="en-US" sz="1200" b="1" dirty="0" smtClean="0"/>
            </a:br>
            <a:r>
              <a:rPr lang="en-US" sz="1200" dirty="0" smtClean="0"/>
              <a:t/>
            </a:r>
            <a:br>
              <a:rPr lang="en-US" sz="1200" dirty="0" smtClean="0"/>
            </a:br>
            <a:endParaRPr lang="en-US" sz="1200"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37</a:t>
            </a:fld>
            <a:endParaRPr lang="en-US" dirty="0"/>
          </a:p>
        </p:txBody>
      </p:sp>
      <p:sp>
        <p:nvSpPr>
          <p:cNvPr id="48130" name="AutoShape 2" descr="Gerelateerde afbeelding">
            <a:hlinkClick r:id="rId2"/>
          </p:cNvPr>
          <p:cNvSpPr>
            <a:spLocks noChangeAspect="1" noChangeArrowheads="1"/>
          </p:cNvSpPr>
          <p:nvPr/>
        </p:nvSpPr>
        <p:spPr bwMode="auto">
          <a:xfrm>
            <a:off x="1063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Afbeelding 6" descr="port cargo-damage-18.jpg"/>
          <p:cNvPicPr>
            <a:picLocks noChangeAspect="1"/>
          </p:cNvPicPr>
          <p:nvPr/>
        </p:nvPicPr>
        <p:blipFill>
          <a:blip r:embed="rId3" cstate="print"/>
          <a:stretch>
            <a:fillRect/>
          </a:stretch>
        </p:blipFill>
        <p:spPr>
          <a:xfrm>
            <a:off x="611560" y="2348880"/>
            <a:ext cx="3456384" cy="2016224"/>
          </a:xfrm>
          <a:prstGeom prst="rect">
            <a:avLst/>
          </a:prstGeom>
        </p:spPr>
      </p:pic>
      <p:pic>
        <p:nvPicPr>
          <p:cNvPr id="48131" name="Picture 3"/>
          <p:cNvPicPr>
            <a:picLocks noChangeAspect="1" noChangeArrowheads="1"/>
          </p:cNvPicPr>
          <p:nvPr/>
        </p:nvPicPr>
        <p:blipFill>
          <a:blip r:embed="rId4" cstate="print"/>
          <a:srcRect/>
          <a:stretch>
            <a:fillRect/>
          </a:stretch>
        </p:blipFill>
        <p:spPr bwMode="auto">
          <a:xfrm>
            <a:off x="5004048" y="260648"/>
            <a:ext cx="3600400" cy="1944216"/>
          </a:xfrm>
          <a:prstGeom prst="rect">
            <a:avLst/>
          </a:prstGeom>
          <a:noFill/>
          <a:ln w="9525">
            <a:noFill/>
            <a:miter lim="800000"/>
            <a:headEnd/>
            <a:tailEnd/>
          </a:ln>
          <a:effectLst/>
        </p:spPr>
      </p:pic>
      <p:pic>
        <p:nvPicPr>
          <p:cNvPr id="48132" name="Picture 4"/>
          <p:cNvPicPr>
            <a:picLocks noChangeAspect="1" noChangeArrowheads="1"/>
          </p:cNvPicPr>
          <p:nvPr/>
        </p:nvPicPr>
        <p:blipFill>
          <a:blip r:embed="rId5" cstate="print"/>
          <a:srcRect/>
          <a:stretch>
            <a:fillRect/>
          </a:stretch>
        </p:blipFill>
        <p:spPr bwMode="auto">
          <a:xfrm>
            <a:off x="611560" y="260648"/>
            <a:ext cx="3456385" cy="1916385"/>
          </a:xfrm>
          <a:prstGeom prst="rect">
            <a:avLst/>
          </a:prstGeom>
          <a:noFill/>
          <a:ln w="9525">
            <a:noFill/>
            <a:miter lim="800000"/>
            <a:headEnd/>
            <a:tailEnd/>
          </a:ln>
          <a:effectLst/>
        </p:spPr>
      </p:pic>
      <p:pic>
        <p:nvPicPr>
          <p:cNvPr id="48133" name="Picture 5"/>
          <p:cNvPicPr>
            <a:picLocks noChangeAspect="1" noChangeArrowheads="1"/>
          </p:cNvPicPr>
          <p:nvPr/>
        </p:nvPicPr>
        <p:blipFill>
          <a:blip r:embed="rId6" cstate="print"/>
          <a:srcRect/>
          <a:stretch>
            <a:fillRect/>
          </a:stretch>
        </p:blipFill>
        <p:spPr bwMode="auto">
          <a:xfrm>
            <a:off x="5004048" y="2348880"/>
            <a:ext cx="3600400" cy="2007543"/>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116632"/>
            <a:ext cx="7990656" cy="6480719"/>
          </a:xfrm>
        </p:spPr>
        <p:txBody>
          <a:bodyPr anchor="t">
            <a:normAutofit fontScale="90000"/>
          </a:bodyPr>
          <a:lstStyle/>
          <a:p>
            <a:pPr algn="l"/>
            <a:r>
              <a:rPr lang="en-US" sz="2000" b="1" u="sng" dirty="0" smtClean="0">
                <a:solidFill>
                  <a:srgbClr val="002060"/>
                </a:solidFill>
                <a:latin typeface="Arial Black" pitchFamily="34" charset="0"/>
              </a:rPr>
              <a:t>MAIN CAUSES OF DAMAGES-LOSS-ACCIDENTS </a:t>
            </a:r>
            <a:br>
              <a:rPr lang="en-US" sz="2000" b="1" u="sng" dirty="0" smtClean="0">
                <a:solidFill>
                  <a:srgbClr val="002060"/>
                </a:solidFill>
                <a:latin typeface="Arial Black" pitchFamily="34" charset="0"/>
              </a:rPr>
            </a:br>
            <a:r>
              <a:rPr lang="en-US" sz="2000" b="1" u="sng" dirty="0" smtClean="0">
                <a:solidFill>
                  <a:srgbClr val="002060"/>
                </a:solidFill>
                <a:latin typeface="Arial Black" pitchFamily="34" charset="0"/>
              </a:rPr>
              <a:t>DURING A CONTAINER VOYAGE /TRANSPORT </a:t>
            </a:r>
            <a:r>
              <a:rPr lang="en-US" sz="1800" b="1" u="sng" dirty="0" smtClean="0">
                <a:latin typeface="Arial Black" pitchFamily="34" charset="0"/>
              </a:rPr>
              <a:t/>
            </a:r>
            <a:br>
              <a:rPr lang="en-US" sz="1800" b="1" u="sng" dirty="0" smtClean="0">
                <a:latin typeface="Arial Black" pitchFamily="34" charset="0"/>
              </a:rPr>
            </a:br>
            <a:r>
              <a:rPr lang="en-US" sz="1200" b="1" u="sng" dirty="0" smtClean="0">
                <a:latin typeface="Arial Black" pitchFamily="34" charset="0"/>
              </a:rPr>
              <a:t/>
            </a:r>
            <a:br>
              <a:rPr lang="en-US" sz="1200" b="1" u="sng" dirty="0" smtClean="0">
                <a:latin typeface="Arial Black" pitchFamily="34" charset="0"/>
              </a:rPr>
            </a:br>
            <a:r>
              <a:rPr lang="en-US" sz="1200" b="1" u="sng" dirty="0" smtClean="0">
                <a:solidFill>
                  <a:srgbClr val="002060"/>
                </a:solidFill>
                <a:latin typeface="Arial Black" pitchFamily="34" charset="0"/>
              </a:rPr>
              <a:t>ON LAND AND THE WATERWAYS </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1-Human failure bad stuffing and securing of cargoes in the containers and on board of the vessels</a:t>
            </a:r>
            <a:br>
              <a:rPr lang="en-US" sz="1200" b="1" dirty="0" smtClean="0">
                <a:latin typeface="Arial Black" pitchFamily="34" charset="0"/>
              </a:rPr>
            </a:br>
            <a:r>
              <a:rPr lang="en-US" sz="1200" b="1" dirty="0" smtClean="0">
                <a:latin typeface="Arial Black" pitchFamily="34" charset="0"/>
              </a:rPr>
              <a:t>2-False or wrong documentation and cargo details declarations</a:t>
            </a:r>
            <a:br>
              <a:rPr lang="en-US" sz="1200" b="1" dirty="0" smtClean="0">
                <a:latin typeface="Arial Black" pitchFamily="34" charset="0"/>
              </a:rPr>
            </a:br>
            <a:r>
              <a:rPr lang="en-US" sz="1200" b="1" dirty="0" smtClean="0">
                <a:latin typeface="Arial Black" pitchFamily="34" charset="0"/>
              </a:rPr>
              <a:t>3-Bad handling on container terminals </a:t>
            </a:r>
            <a:br>
              <a:rPr lang="en-US" sz="1200" b="1" dirty="0" smtClean="0">
                <a:latin typeface="Arial Black" pitchFamily="34" charset="0"/>
              </a:rPr>
            </a:br>
            <a:r>
              <a:rPr lang="en-US" sz="1200" b="1" dirty="0" smtClean="0">
                <a:latin typeface="Arial Black" pitchFamily="34" charset="0"/>
              </a:rPr>
              <a:t>4-No adequate lashing or securing related to the type of cargo  </a:t>
            </a:r>
            <a:br>
              <a:rPr lang="en-US" sz="1200" b="1" dirty="0" smtClean="0">
                <a:latin typeface="Arial Black" pitchFamily="34" charset="0"/>
              </a:rPr>
            </a:br>
            <a:r>
              <a:rPr lang="en-US" sz="1200" b="1" dirty="0" smtClean="0">
                <a:latin typeface="Arial Black" pitchFamily="34" charset="0"/>
              </a:rPr>
              <a:t>5-The general condition of the containers – validity of the ACEP or CSC plates</a:t>
            </a:r>
            <a:br>
              <a:rPr lang="en-US" sz="1200" b="1" dirty="0" smtClean="0">
                <a:latin typeface="Arial Black" pitchFamily="34" charset="0"/>
              </a:rPr>
            </a:br>
            <a:r>
              <a:rPr lang="en-US" sz="1200" b="1" dirty="0" smtClean="0">
                <a:latin typeface="Arial Black" pitchFamily="34" charset="0"/>
              </a:rPr>
              <a:t>6-Mechanical stresses during cargo handling </a:t>
            </a:r>
            <a:br>
              <a:rPr lang="en-US" sz="1200" b="1" dirty="0" smtClean="0">
                <a:latin typeface="Arial Black" pitchFamily="34" charset="0"/>
              </a:rPr>
            </a:br>
            <a:r>
              <a:rPr lang="en-US" sz="1200" b="1" dirty="0" smtClean="0">
                <a:latin typeface="Arial Black" pitchFamily="34" charset="0"/>
              </a:rPr>
              <a:t>7-Mechanical stresses in road /barge/rail  transport </a:t>
            </a:r>
            <a:br>
              <a:rPr lang="en-US" sz="1200" b="1" dirty="0" smtClean="0">
                <a:latin typeface="Arial Black" pitchFamily="34" charset="0"/>
              </a:rPr>
            </a:br>
            <a:r>
              <a:rPr lang="en-US" sz="1200" b="1" dirty="0" smtClean="0">
                <a:latin typeface="Arial Black" pitchFamily="34" charset="0"/>
              </a:rPr>
              <a:t>8-Mechanical stresses in inland waterway transport </a:t>
            </a:r>
            <a:br>
              <a:rPr lang="en-US" sz="1200" b="1" dirty="0" smtClean="0">
                <a:latin typeface="Arial Black" pitchFamily="34" charset="0"/>
              </a:rPr>
            </a:br>
            <a:r>
              <a:rPr lang="en-US" sz="1200" b="1" dirty="0" smtClean="0">
                <a:latin typeface="Arial Black" pitchFamily="34" charset="0"/>
              </a:rPr>
              <a:t>9-Road or waterway incidents </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u="sng" dirty="0" smtClean="0">
                <a:solidFill>
                  <a:srgbClr val="002060"/>
                </a:solidFill>
                <a:latin typeface="Arial Black" pitchFamily="34" charset="0"/>
              </a:rPr>
              <a:t> AT SEA</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10-Chemical stresses</a:t>
            </a:r>
            <a:br>
              <a:rPr lang="en-US" sz="1200" b="1" dirty="0" smtClean="0">
                <a:latin typeface="Arial Black" pitchFamily="34" charset="0"/>
              </a:rPr>
            </a:br>
            <a:r>
              <a:rPr lang="en-US" sz="1200" b="1" dirty="0" smtClean="0">
                <a:latin typeface="Arial Black" pitchFamily="34" charset="0"/>
              </a:rPr>
              <a:t>11-Shipping stresses </a:t>
            </a:r>
            <a:br>
              <a:rPr lang="en-US" sz="1200" b="1" dirty="0" smtClean="0">
                <a:latin typeface="Arial Black" pitchFamily="34" charset="0"/>
              </a:rPr>
            </a:br>
            <a:r>
              <a:rPr lang="en-US" sz="1200" b="1" dirty="0" smtClean="0">
                <a:latin typeface="Arial Black" pitchFamily="34" charset="0"/>
              </a:rPr>
              <a:t>12-Static mechanical shipping stresses </a:t>
            </a:r>
            <a:br>
              <a:rPr lang="en-US" sz="1200" b="1" dirty="0" smtClean="0">
                <a:latin typeface="Arial Black" pitchFamily="34" charset="0"/>
              </a:rPr>
            </a:br>
            <a:r>
              <a:rPr lang="en-US" sz="1200" b="1" dirty="0" smtClean="0">
                <a:latin typeface="Arial Black" pitchFamily="34" charset="0"/>
              </a:rPr>
              <a:t>13-Dynamic mechanical shipping stresses</a:t>
            </a:r>
            <a:br>
              <a:rPr lang="en-US" sz="1200" b="1" dirty="0" smtClean="0">
                <a:latin typeface="Arial Black" pitchFamily="34" charset="0"/>
              </a:rPr>
            </a:br>
            <a:r>
              <a:rPr lang="en-US" sz="1200" b="1" dirty="0" smtClean="0">
                <a:latin typeface="Arial Black" pitchFamily="34" charset="0"/>
              </a:rPr>
              <a:t>14-Mechanical stresses in maritime transport</a:t>
            </a:r>
            <a:br>
              <a:rPr lang="en-US" sz="1200" b="1" dirty="0" smtClean="0">
                <a:latin typeface="Arial Black" pitchFamily="34" charset="0"/>
              </a:rPr>
            </a:br>
            <a:r>
              <a:rPr lang="en-US" sz="1200" b="1" dirty="0" smtClean="0">
                <a:latin typeface="Arial Black" pitchFamily="34" charset="0"/>
              </a:rPr>
              <a:t>15-Climatic stresses</a:t>
            </a:r>
            <a:br>
              <a:rPr lang="en-US" sz="1200" b="1" dirty="0" smtClean="0">
                <a:latin typeface="Arial Black" pitchFamily="34" charset="0"/>
              </a:rPr>
            </a:br>
            <a:r>
              <a:rPr lang="en-US" sz="1200" b="1" dirty="0" smtClean="0">
                <a:latin typeface="Arial Black" pitchFamily="34" charset="0"/>
              </a:rPr>
              <a:t>16-Biotic stresses</a:t>
            </a:r>
            <a:br>
              <a:rPr lang="en-US" sz="1200" b="1" dirty="0" smtClean="0">
                <a:latin typeface="Arial Black" pitchFamily="34" charset="0"/>
              </a:rPr>
            </a:br>
            <a:r>
              <a:rPr lang="en-US" sz="1200" b="1" dirty="0" smtClean="0">
                <a:latin typeface="Arial Black" pitchFamily="34" charset="0"/>
              </a:rPr>
              <a:t>17-Fire on board of the vessel</a:t>
            </a:r>
            <a:br>
              <a:rPr lang="en-US" sz="1200" b="1" dirty="0" smtClean="0">
                <a:latin typeface="Arial Black" pitchFamily="34" charset="0"/>
              </a:rPr>
            </a:br>
            <a:r>
              <a:rPr lang="en-US" sz="1200" b="1" dirty="0" smtClean="0">
                <a:latin typeface="Arial Black" pitchFamily="34" charset="0"/>
              </a:rPr>
              <a:t>18-Storms   </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mn-lt"/>
              </a:rPr>
              <a:t/>
            </a:r>
            <a:br>
              <a:rPr lang="en-US" sz="1200" b="1" dirty="0" smtClean="0">
                <a:latin typeface="+mn-lt"/>
              </a:rPr>
            </a:br>
            <a:r>
              <a:rPr lang="en-US" sz="1200" b="1" dirty="0" smtClean="0">
                <a:latin typeface="+mn-lt"/>
              </a:rPr>
              <a:t/>
            </a:r>
            <a:br>
              <a:rPr lang="en-US" sz="1200" b="1" dirty="0" smtClean="0">
                <a:latin typeface="+mn-lt"/>
              </a:rPr>
            </a:br>
            <a:r>
              <a:rPr lang="en-US" sz="1200" b="1" dirty="0" smtClean="0">
                <a:latin typeface="+mn-lt"/>
              </a:rPr>
              <a:t/>
            </a:r>
            <a:br>
              <a:rPr lang="en-US" sz="1200" b="1" dirty="0" smtClean="0">
                <a:latin typeface="+mn-lt"/>
              </a:rPr>
            </a:br>
            <a:r>
              <a:rPr lang="en-US" sz="1200" b="1" dirty="0" smtClean="0">
                <a:latin typeface="+mn-lt"/>
              </a:rPr>
              <a:t/>
            </a:r>
            <a:br>
              <a:rPr lang="en-US" sz="1200" b="1" dirty="0" smtClean="0">
                <a:latin typeface="+mn-lt"/>
              </a:rPr>
            </a:br>
            <a:r>
              <a:rPr lang="en-US" sz="1200" b="1" dirty="0" smtClean="0">
                <a:latin typeface="+mn-lt"/>
              </a:rPr>
              <a:t/>
            </a:r>
            <a:br>
              <a:rPr lang="en-US" sz="1200" b="1" dirty="0" smtClean="0">
                <a:latin typeface="+mn-lt"/>
              </a:rPr>
            </a:br>
            <a:r>
              <a:rPr lang="en-US" sz="1200" b="1" dirty="0" smtClean="0">
                <a:latin typeface="+mn-lt"/>
              </a:rPr>
              <a:t/>
            </a:r>
            <a:br>
              <a:rPr lang="en-US" sz="1200" b="1" dirty="0" smtClean="0">
                <a:latin typeface="+mn-lt"/>
              </a:rPr>
            </a:br>
            <a:r>
              <a:rPr lang="en-US" sz="1200" b="1" dirty="0" smtClean="0">
                <a:latin typeface="+mn-lt"/>
              </a:rPr>
              <a:t/>
            </a:r>
            <a:br>
              <a:rPr lang="en-US" sz="1200" b="1" dirty="0" smtClean="0">
                <a:latin typeface="+mn-lt"/>
              </a:rPr>
            </a:br>
            <a:r>
              <a:rPr lang="en-US" sz="1200" b="1" dirty="0" smtClean="0">
                <a:latin typeface="+mn-lt"/>
              </a:rPr>
              <a:t/>
            </a:r>
            <a:br>
              <a:rPr lang="en-US" sz="1200" b="1" dirty="0" smtClean="0">
                <a:latin typeface="+mn-lt"/>
              </a:rPr>
            </a:br>
            <a:endParaRPr lang="en-US" sz="1200" b="1" dirty="0">
              <a:latin typeface="+mn-lt"/>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38</a:t>
            </a:fld>
            <a:endParaRPr lang="en-US" dirty="0"/>
          </a:p>
        </p:txBody>
      </p:sp>
      <p:sp>
        <p:nvSpPr>
          <p:cNvPr id="4" name="Rechthoek 3"/>
          <p:cNvSpPr/>
          <p:nvPr/>
        </p:nvSpPr>
        <p:spPr>
          <a:xfrm>
            <a:off x="467544" y="4437112"/>
            <a:ext cx="8496944" cy="2123658"/>
          </a:xfrm>
          <a:prstGeom prst="rect">
            <a:avLst/>
          </a:prstGeom>
        </p:spPr>
        <p:txBody>
          <a:bodyPr wrap="square">
            <a:spAutoFit/>
          </a:bodyPr>
          <a:lstStyle/>
          <a:p>
            <a:r>
              <a:rPr lang="en-US" sz="1100" u="sng" dirty="0" smtClean="0">
                <a:solidFill>
                  <a:srgbClr val="002060"/>
                </a:solidFill>
                <a:latin typeface="Arial Black" pitchFamily="34" charset="0"/>
              </a:rPr>
              <a:t>POSSIBLE CONSEQUENCES  OF BAD STOWAGE-STUFFING-SECURING-WRONG DOCUMENTATION</a:t>
            </a:r>
            <a:endParaRPr lang="en-US" sz="1400" u="sng" dirty="0" smtClean="0">
              <a:solidFill>
                <a:srgbClr val="002060"/>
              </a:solidFill>
              <a:latin typeface="Arial Black" pitchFamily="34" charset="0"/>
            </a:endParaRPr>
          </a:p>
          <a:p>
            <a:r>
              <a:rPr lang="en-US" sz="1100" dirty="0" smtClean="0">
                <a:latin typeface="Arial Black" pitchFamily="34" charset="0"/>
              </a:rPr>
              <a:t>       -Total loss of cargo due to ship losing containers</a:t>
            </a:r>
          </a:p>
          <a:p>
            <a:r>
              <a:rPr lang="en-US" sz="1100" dirty="0" smtClean="0">
                <a:latin typeface="Arial Black" pitchFamily="34" charset="0"/>
              </a:rPr>
              <a:t>       -Cargo damage due to improper cargo lashing of your goods inside the container</a:t>
            </a:r>
          </a:p>
          <a:p>
            <a:r>
              <a:rPr lang="en-US" sz="1100" dirty="0" smtClean="0">
                <a:latin typeface="Arial Black" pitchFamily="34" charset="0"/>
              </a:rPr>
              <a:t>       -Cargo damage due to improper cargo lashing and segregation of IMCO goods inside </a:t>
            </a:r>
            <a:r>
              <a:rPr lang="en-US" sz="1100" dirty="0" err="1" smtClean="0">
                <a:latin typeface="Arial Black" pitchFamily="34" charset="0"/>
              </a:rPr>
              <a:t>groupage</a:t>
            </a:r>
            <a:r>
              <a:rPr lang="en-US" sz="1100" dirty="0" smtClean="0">
                <a:latin typeface="Arial Black" pitchFamily="34" charset="0"/>
              </a:rPr>
              <a:t> boxes</a:t>
            </a:r>
          </a:p>
          <a:p>
            <a:r>
              <a:rPr lang="en-US" sz="1100" dirty="0" smtClean="0">
                <a:latin typeface="Arial Black" pitchFamily="34" charset="0"/>
              </a:rPr>
              <a:t>       -Cargo damage due to falling or moving containers on or against your container</a:t>
            </a:r>
          </a:p>
          <a:p>
            <a:endParaRPr lang="en-US" sz="1100" dirty="0" smtClean="0">
              <a:latin typeface="Arial Black" pitchFamily="34" charset="0"/>
            </a:endParaRPr>
          </a:p>
          <a:p>
            <a:r>
              <a:rPr lang="en-US" sz="1100" u="sng" dirty="0" smtClean="0">
                <a:solidFill>
                  <a:srgbClr val="002060"/>
                </a:solidFill>
                <a:latin typeface="Arial Black" pitchFamily="34" charset="0"/>
              </a:rPr>
              <a:t>HOW TO PREVENT MOVEMENT OF THE CARGO IN THE CONTAINER  OR FLATRACK</a:t>
            </a:r>
          </a:p>
          <a:p>
            <a:r>
              <a:rPr lang="en-US" sz="1100" dirty="0" smtClean="0">
                <a:latin typeface="Arial Black" pitchFamily="34" charset="0"/>
              </a:rPr>
              <a:t>       -There is only one way to prevent movement of your cargo during sea transport</a:t>
            </a:r>
          </a:p>
          <a:p>
            <a:r>
              <a:rPr lang="en-US" sz="1100" dirty="0" smtClean="0">
                <a:latin typeface="Arial Black" pitchFamily="34" charset="0"/>
              </a:rPr>
              <a:t>       -Ensure that your cargo is secured properly</a:t>
            </a:r>
          </a:p>
          <a:p>
            <a:r>
              <a:rPr lang="en-US" sz="1100" dirty="0" smtClean="0">
                <a:latin typeface="Arial Black" pitchFamily="34" charset="0"/>
              </a:rPr>
              <a:t>       -Whether your cargo is transported by sea in a container, on a flat rack or on deck of a ship and </a:t>
            </a:r>
          </a:p>
          <a:p>
            <a:r>
              <a:rPr lang="en-US" sz="1100" dirty="0" smtClean="0">
                <a:latin typeface="Arial Black" pitchFamily="34" charset="0"/>
              </a:rPr>
              <a:t>        properly  stuffing it and securing your cargo will prevent cargo damage.</a:t>
            </a:r>
          </a:p>
          <a:p>
            <a:r>
              <a:rPr lang="en-US" sz="1100" dirty="0" smtClean="0">
                <a:latin typeface="Arial Black" pitchFamily="34" charset="0"/>
              </a:rPr>
              <a:t>       -Use only containers in good condition with valid ACEP or CSC plates. </a:t>
            </a:r>
            <a:endParaRPr lang="en-US" sz="1100" dirty="0">
              <a:latin typeface="Arial Black"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http://www.containerhandbuch.de/chb_e/stra/images/02_01/strauch_02_01_003.jpg"/>
          <p:cNvPicPr>
            <a:picLocks noChangeAspect="1" noChangeArrowheads="1"/>
          </p:cNvPicPr>
          <p:nvPr/>
        </p:nvPicPr>
        <p:blipFill>
          <a:blip r:embed="rId2" cstate="print"/>
          <a:srcRect/>
          <a:stretch>
            <a:fillRect/>
          </a:stretch>
        </p:blipFill>
        <p:spPr bwMode="auto">
          <a:xfrm>
            <a:off x="1403648" y="548680"/>
            <a:ext cx="6840760" cy="4104456"/>
          </a:xfrm>
          <a:prstGeom prst="rect">
            <a:avLst/>
          </a:prstGeom>
          <a:noFill/>
          <a:ln w="15875" cmpd="sng">
            <a:solidFill>
              <a:schemeClr val="tx1"/>
            </a:solidFill>
          </a:ln>
        </p:spPr>
      </p:pic>
      <p:sp>
        <p:nvSpPr>
          <p:cNvPr id="5122" name="Rectangle 2"/>
          <p:cNvSpPr>
            <a:spLocks noChangeArrowheads="1"/>
          </p:cNvSpPr>
          <p:nvPr/>
        </p:nvSpPr>
        <p:spPr bwMode="auto">
          <a:xfrm>
            <a:off x="1115616" y="5300731"/>
            <a:ext cx="7488832" cy="7078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Black" pitchFamily="34" charset="0"/>
                <a:cs typeface="Arial" pitchFamily="34" charset="0"/>
              </a:rPr>
              <a:t>Insufficient knowledge and inadequate skills on the part of many of those involved in cargo shipping are the root causes of subsequent losses. Errors in the planning and execution of transport operations are for the most part due to human failure.</a:t>
            </a:r>
            <a:br>
              <a:rPr kumimoji="0" lang="en-US" sz="1000" b="1" i="0" u="none" strike="noStrike" cap="none" normalizeH="0" baseline="0" dirty="0" smtClean="0">
                <a:ln>
                  <a:noFill/>
                </a:ln>
                <a:solidFill>
                  <a:schemeClr val="tx1"/>
                </a:solidFill>
                <a:effectLst/>
                <a:latin typeface="Arial Black" pitchFamily="34" charset="0"/>
                <a:cs typeface="Arial" pitchFamily="34" charset="0"/>
              </a:rPr>
            </a:br>
            <a:endParaRPr kumimoji="0" lang="en-US" sz="1000" b="1" i="0" u="none" strike="noStrike" cap="none" normalizeH="0" baseline="0" dirty="0" smtClean="0">
              <a:ln>
                <a:noFill/>
              </a:ln>
              <a:solidFill>
                <a:schemeClr val="tx1"/>
              </a:solidFill>
              <a:effectLst/>
              <a:latin typeface="Arial Black" pitchFamily="34" charset="0"/>
              <a:cs typeface="Arial" pitchFamily="34" charset="0"/>
            </a:endParaRPr>
          </a:p>
        </p:txBody>
      </p:sp>
      <p:sp>
        <p:nvSpPr>
          <p:cNvPr id="7" name="Rechthoek 6"/>
          <p:cNvSpPr/>
          <p:nvPr/>
        </p:nvSpPr>
        <p:spPr>
          <a:xfrm>
            <a:off x="2699792" y="4869160"/>
            <a:ext cx="4756880" cy="338554"/>
          </a:xfrm>
          <a:prstGeom prst="rect">
            <a:avLst/>
          </a:prstGeom>
        </p:spPr>
        <p:txBody>
          <a:bodyPr wrap="none">
            <a:spAutoFit/>
          </a:bodyPr>
          <a:lstStyle/>
          <a:p>
            <a:r>
              <a:rPr lang="en-US" sz="1600" b="1" dirty="0" smtClean="0">
                <a:solidFill>
                  <a:srgbClr val="002060"/>
                </a:solidFill>
                <a:latin typeface="Arial Black" pitchFamily="34" charset="0"/>
              </a:rPr>
              <a:t>Damaged containers should not be used.</a:t>
            </a:r>
            <a:endParaRPr lang="en-US" sz="1600" dirty="0">
              <a:solidFill>
                <a:srgbClr val="002060"/>
              </a:solidFill>
              <a:latin typeface="Arial Black" pitchFamily="34" charset="0"/>
            </a:endParaRPr>
          </a:p>
        </p:txBody>
      </p:sp>
      <p:sp>
        <p:nvSpPr>
          <p:cNvPr id="5" name="Tijdelijke aanduiding voor dianummer 4"/>
          <p:cNvSpPr>
            <a:spLocks noGrp="1"/>
          </p:cNvSpPr>
          <p:nvPr>
            <p:ph type="sldNum" sz="quarter" idx="12"/>
          </p:nvPr>
        </p:nvSpPr>
        <p:spPr/>
        <p:txBody>
          <a:bodyPr/>
          <a:lstStyle/>
          <a:p>
            <a:fld id="{C07877BB-7613-42C2-8ED5-B1012AEBCF7F}"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4</a:t>
            </a:fld>
            <a:endParaRPr lang="en-US" dirty="0"/>
          </a:p>
        </p:txBody>
      </p:sp>
      <p:sp>
        <p:nvSpPr>
          <p:cNvPr id="5" name="Tijdelijke aanduiding voor inhoud 4"/>
          <p:cNvSpPr>
            <a:spLocks noGrp="1"/>
          </p:cNvSpPr>
          <p:nvPr>
            <p:ph idx="1"/>
          </p:nvPr>
        </p:nvSpPr>
        <p:spPr>
          <a:xfrm>
            <a:off x="107504" y="1484784"/>
            <a:ext cx="8856984" cy="2000548"/>
          </a:xfrm>
          <a:prstGeom prst="rect">
            <a:avLst/>
          </a:prstGeom>
        </p:spPr>
        <p:txBody>
          <a:bodyPr wrap="square">
            <a:spAutoFit/>
          </a:bodyPr>
          <a:lstStyle/>
          <a:p>
            <a:pPr algn="ctr">
              <a:buNone/>
            </a:pPr>
            <a:r>
              <a:rPr lang="en-US" sz="4000" u="sng" dirty="0" smtClean="0">
                <a:solidFill>
                  <a:srgbClr val="002060"/>
                </a:solidFill>
                <a:latin typeface="Arial Black" pitchFamily="34" charset="0"/>
              </a:rPr>
              <a:t>Part 1</a:t>
            </a:r>
            <a:br>
              <a:rPr lang="en-US" sz="4000" u="sng" dirty="0" smtClean="0">
                <a:solidFill>
                  <a:srgbClr val="002060"/>
                </a:solidFill>
                <a:latin typeface="Arial Black" pitchFamily="34" charset="0"/>
              </a:rPr>
            </a:br>
            <a:r>
              <a:rPr lang="en-US" sz="4400" u="sng" dirty="0" smtClean="0">
                <a:solidFill>
                  <a:srgbClr val="002060"/>
                </a:solidFill>
                <a:latin typeface="Arial Black" pitchFamily="34" charset="0"/>
              </a:rPr>
              <a:t>Container terminal safety </a:t>
            </a:r>
            <a:r>
              <a:rPr lang="en-US" sz="1600" u="sng" dirty="0" smtClean="0">
                <a:solidFill>
                  <a:srgbClr val="0070C0"/>
                </a:solidFill>
                <a:latin typeface="Arial Black" pitchFamily="34" charset="0"/>
              </a:rPr>
              <a:t/>
            </a:r>
            <a:br>
              <a:rPr lang="en-US" sz="1600" u="sng" dirty="0" smtClean="0">
                <a:solidFill>
                  <a:srgbClr val="0070C0"/>
                </a:solidFill>
                <a:latin typeface="Arial Black" pitchFamily="34" charset="0"/>
              </a:rPr>
            </a:br>
            <a:endParaRPr lang="en-US" sz="4000" dirty="0">
              <a:solidFill>
                <a:srgbClr val="0070C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332656"/>
            <a:ext cx="8278688" cy="6264695"/>
          </a:xfrm>
        </p:spPr>
        <p:txBody>
          <a:bodyPr anchor="t">
            <a:normAutofit/>
          </a:bodyPr>
          <a:lstStyle/>
          <a:p>
            <a:pPr algn="l"/>
            <a:r>
              <a:rPr lang="en-US" sz="1600" b="1" u="sng" dirty="0" smtClean="0">
                <a:solidFill>
                  <a:srgbClr val="002060"/>
                </a:solidFill>
                <a:latin typeface="Arial Black" pitchFamily="34" charset="0"/>
              </a:rPr>
              <a:t>Inadequate training promotes damage.</a:t>
            </a:r>
            <a:r>
              <a:rPr lang="en-US" sz="1200" b="1" u="sng" dirty="0" smtClean="0">
                <a:solidFill>
                  <a:srgbClr val="002060"/>
                </a:solidFill>
                <a:latin typeface="Arial Black" pitchFamily="34" charset="0"/>
              </a:rPr>
              <a:t/>
            </a:r>
            <a:br>
              <a:rPr lang="en-US" sz="1200" b="1" u="sng" dirty="0" smtClean="0">
                <a:solidFill>
                  <a:srgbClr val="002060"/>
                </a:solidFill>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050" b="1" dirty="0" smtClean="0">
                <a:latin typeface="Arial Black" pitchFamily="34" charset="0"/>
              </a:rPr>
              <a:t>Poor understanding on the part of many of those in charge about the complex interrelationships involved in the provision of transportation services together with what is in most cases a very low level of training among the personnel involved with the physical handling of cargoes conspire to cost the world's economy billions every year. </a:t>
            </a:r>
            <a:br>
              <a:rPr lang="en-US" sz="1050" b="1" dirty="0" smtClean="0">
                <a:latin typeface="Arial Black" pitchFamily="34" charset="0"/>
              </a:rPr>
            </a:br>
            <a:r>
              <a:rPr lang="en-US" sz="1050" b="1" dirty="0" smtClean="0">
                <a:latin typeface="Arial Black" pitchFamily="34" charset="0"/>
              </a:rPr>
              <a:t/>
            </a:r>
            <a:br>
              <a:rPr lang="en-US" sz="1050" b="1" dirty="0" smtClean="0">
                <a:latin typeface="Arial Black" pitchFamily="34" charset="0"/>
              </a:rPr>
            </a:br>
            <a:r>
              <a:rPr lang="en-US" sz="1050" b="1" dirty="0" smtClean="0">
                <a:latin typeface="Arial Black" pitchFamily="34" charset="0"/>
              </a:rPr>
              <a:t>Insufficient knowledge and inadequate skills on the part of very many of those involved in cargo shipping are the root causes of subsequent losses.</a:t>
            </a:r>
            <a:br>
              <a:rPr lang="en-US" sz="1050" b="1" dirty="0" smtClean="0">
                <a:latin typeface="Arial Black" pitchFamily="34" charset="0"/>
              </a:rPr>
            </a:br>
            <a:r>
              <a:rPr lang="en-US" sz="1050" b="1" dirty="0" smtClean="0">
                <a:latin typeface="Arial Black" pitchFamily="34" charset="0"/>
              </a:rPr>
              <a:t/>
            </a:r>
            <a:br>
              <a:rPr lang="en-US" sz="1050" b="1" dirty="0" smtClean="0">
                <a:latin typeface="Arial Black" pitchFamily="34" charset="0"/>
              </a:rPr>
            </a:br>
            <a:r>
              <a:rPr lang="en-US" sz="1050" b="1" dirty="0" smtClean="0">
                <a:latin typeface="Arial Black" pitchFamily="34" charset="0"/>
              </a:rPr>
              <a:t>Basic errors are sometimes made as early as during design and production of the goods which are ultimately to be shipped. </a:t>
            </a:r>
            <a:br>
              <a:rPr lang="en-US" sz="1050" b="1" dirty="0" smtClean="0">
                <a:latin typeface="Arial Black" pitchFamily="34" charset="0"/>
              </a:rPr>
            </a:br>
            <a:r>
              <a:rPr lang="en-US" sz="1050" b="1" dirty="0" smtClean="0">
                <a:latin typeface="Arial Black" pitchFamily="34" charset="0"/>
              </a:rPr>
              <a:t>While this area will be addressed separately in the section "Packaging errors and deficiencies", some explanatory examples are given below.</a:t>
            </a:r>
            <a:endParaRPr lang="en-US" sz="1200" b="1" dirty="0">
              <a:latin typeface="Arial Black" pitchFamily="34" charset="0"/>
            </a:endParaRPr>
          </a:p>
        </p:txBody>
      </p:sp>
      <p:pic>
        <p:nvPicPr>
          <p:cNvPr id="2055" name="Picture 7" descr="http://www.containerhandbuch.de/chb_e/stra/images/02_01/strauch_02_01_005.jpg"/>
          <p:cNvPicPr>
            <a:picLocks noChangeAspect="1" noChangeArrowheads="1"/>
          </p:cNvPicPr>
          <p:nvPr/>
        </p:nvPicPr>
        <p:blipFill>
          <a:blip r:embed="rId2" cstate="print"/>
          <a:srcRect/>
          <a:stretch>
            <a:fillRect/>
          </a:stretch>
        </p:blipFill>
        <p:spPr bwMode="auto">
          <a:xfrm>
            <a:off x="5220072" y="3356992"/>
            <a:ext cx="2857500" cy="2343150"/>
          </a:xfrm>
          <a:prstGeom prst="rect">
            <a:avLst/>
          </a:prstGeom>
          <a:noFill/>
        </p:spPr>
      </p:pic>
      <p:sp>
        <p:nvSpPr>
          <p:cNvPr id="14" name="Rechthoek 13"/>
          <p:cNvSpPr/>
          <p:nvPr/>
        </p:nvSpPr>
        <p:spPr>
          <a:xfrm>
            <a:off x="5868144" y="5733256"/>
            <a:ext cx="1512168" cy="646331"/>
          </a:xfrm>
          <a:prstGeom prst="rect">
            <a:avLst/>
          </a:prstGeom>
        </p:spPr>
        <p:txBody>
          <a:bodyPr wrap="square">
            <a:spAutoFit/>
          </a:bodyPr>
          <a:lstStyle/>
          <a:p>
            <a:r>
              <a:rPr lang="en-US" sz="1200" b="1" dirty="0" smtClean="0">
                <a:latin typeface="+mj-lt"/>
              </a:rPr>
              <a:t>Non-regulation </a:t>
            </a:r>
            <a:br>
              <a:rPr lang="en-US" sz="1200" b="1" dirty="0" smtClean="0">
                <a:latin typeface="+mj-lt"/>
              </a:rPr>
            </a:br>
            <a:r>
              <a:rPr lang="en-US" sz="1200" b="1" dirty="0" smtClean="0">
                <a:latin typeface="+mj-lt"/>
              </a:rPr>
              <a:t>dangerous </a:t>
            </a:r>
            <a:br>
              <a:rPr lang="en-US" sz="1200" b="1" dirty="0" smtClean="0">
                <a:latin typeface="+mj-lt"/>
              </a:rPr>
            </a:br>
            <a:r>
              <a:rPr lang="en-US" sz="1200" b="1" dirty="0" smtClean="0">
                <a:latin typeface="+mj-lt"/>
              </a:rPr>
              <a:t>cargo unit</a:t>
            </a:r>
            <a:endParaRPr lang="en-US" sz="1200" dirty="0">
              <a:latin typeface="+mj-lt"/>
            </a:endParaRPr>
          </a:p>
        </p:txBody>
      </p:sp>
      <p:sp>
        <p:nvSpPr>
          <p:cNvPr id="5" name="Tijdelijke aanduiding voor dianummer 4"/>
          <p:cNvSpPr>
            <a:spLocks noGrp="1"/>
          </p:cNvSpPr>
          <p:nvPr>
            <p:ph type="sldNum" sz="quarter" idx="12"/>
          </p:nvPr>
        </p:nvSpPr>
        <p:spPr/>
        <p:txBody>
          <a:bodyPr/>
          <a:lstStyle/>
          <a:p>
            <a:fld id="{C07877BB-7613-42C2-8ED5-B1012AEBCF7F}" type="slidenum">
              <a:rPr lang="en-US" smtClean="0"/>
              <a:pPr/>
              <a:t>40</a:t>
            </a:fld>
            <a:endParaRPr lang="en-US" dirty="0"/>
          </a:p>
        </p:txBody>
      </p:sp>
      <p:pic>
        <p:nvPicPr>
          <p:cNvPr id="6" name="Picture 2" descr="http://www.containerhandbuch.de/chb_e/stra/images/02_01/strauch_02_01_006.jpg"/>
          <p:cNvPicPr>
            <a:picLocks noChangeAspect="1" noChangeArrowheads="1"/>
          </p:cNvPicPr>
          <p:nvPr/>
        </p:nvPicPr>
        <p:blipFill>
          <a:blip r:embed="rId3" cstate="print"/>
          <a:srcRect/>
          <a:stretch>
            <a:fillRect/>
          </a:stretch>
        </p:blipFill>
        <p:spPr bwMode="auto">
          <a:xfrm>
            <a:off x="1259632" y="3356992"/>
            <a:ext cx="2857500" cy="2305050"/>
          </a:xfrm>
          <a:prstGeom prst="rect">
            <a:avLst/>
          </a:prstGeom>
          <a:noFill/>
        </p:spPr>
      </p:pic>
      <p:sp>
        <p:nvSpPr>
          <p:cNvPr id="7" name="Rectangle 3"/>
          <p:cNvSpPr>
            <a:spLocks noChangeArrowheads="1"/>
          </p:cNvSpPr>
          <p:nvPr/>
        </p:nvSpPr>
        <p:spPr bwMode="auto">
          <a:xfrm>
            <a:off x="971600" y="5301208"/>
            <a:ext cx="3888432" cy="12003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BE" sz="1800" b="0" i="0" u="none" strike="noStrike" cap="none" normalizeH="0" baseline="0" dirty="0" smtClean="0">
                <a:ln>
                  <a:noFill/>
                </a:ln>
                <a:solidFill>
                  <a:schemeClr val="tx1"/>
                </a:solidFill>
                <a:effectLst/>
                <a:latin typeface="Arial" pitchFamily="34" charset="0"/>
                <a:cs typeface="Arial" pitchFamily="34" charset="0"/>
              </a:rPr>
              <a:t/>
            </a:r>
            <a:br>
              <a:rPr kumimoji="0" lang="nl-BE" sz="1800" b="0" i="0" u="none" strike="noStrike" cap="none" normalizeH="0" baseline="0" dirty="0" smtClean="0">
                <a:ln>
                  <a:noFill/>
                </a:ln>
                <a:solidFill>
                  <a:schemeClr val="tx1"/>
                </a:solidFill>
                <a:effectLst/>
                <a:latin typeface="Arial" pitchFamily="34" charset="0"/>
                <a:cs typeface="Arial" pitchFamily="34" charset="0"/>
              </a:rPr>
            </a:br>
            <a:r>
              <a:rPr kumimoji="0" lang="nl-BE" sz="1800" b="0" i="0" u="none" strike="noStrike" cap="none" normalizeH="0" baseline="0" dirty="0" smtClean="0">
                <a:ln>
                  <a:noFill/>
                </a:ln>
                <a:solidFill>
                  <a:schemeClr val="tx1"/>
                </a:solidFill>
                <a:effectLst/>
                <a:latin typeface="Arial" pitchFamily="34" charset="0"/>
                <a:cs typeface="Arial" pitchFamily="34" charset="0"/>
              </a:rPr>
              <a:t/>
            </a:r>
            <a:br>
              <a:rPr kumimoji="0" lang="nl-BE" sz="1800" b="0" i="0" u="none" strike="noStrike" cap="none" normalizeH="0" baseline="0" dirty="0" smtClean="0">
                <a:ln>
                  <a:noFill/>
                </a:ln>
                <a:solidFill>
                  <a:schemeClr val="tx1"/>
                </a:solidFill>
                <a:effectLst/>
                <a:latin typeface="Arial" pitchFamily="34" charset="0"/>
                <a:cs typeface="Arial" pitchFamily="34" charset="0"/>
              </a:rPr>
            </a:br>
            <a:r>
              <a:rPr kumimoji="0" lang="en-US" sz="1200" b="1" i="0" u="none" strike="noStrike" cap="none" normalizeH="0" baseline="0" dirty="0" smtClean="0">
                <a:ln>
                  <a:noFill/>
                </a:ln>
                <a:solidFill>
                  <a:schemeClr val="tx1"/>
                </a:solidFill>
                <a:effectLst/>
                <a:latin typeface="+mj-lt"/>
                <a:cs typeface="Arial" pitchFamily="34" charset="0"/>
              </a:rPr>
              <a:t>Given the differing heights of the drums, this cargo unit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cs typeface="Arial" pitchFamily="34" charset="0"/>
              </a:rPr>
              <a:t>       is even more difficult to pack into a container.</a:t>
            </a:r>
            <a:r>
              <a:rPr kumimoji="0" lang="en-US" sz="1200" b="0" i="0" u="none" strike="noStrike" cap="none" normalizeH="0" baseline="0" dirty="0" smtClean="0">
                <a:ln>
                  <a:noFill/>
                </a:ln>
                <a:solidFill>
                  <a:schemeClr val="tx1"/>
                </a:solidFill>
                <a:effectLst/>
                <a:latin typeface="Arial Black" pitchFamily="34" charset="0"/>
                <a:cs typeface="Arial" pitchFamily="34" charset="0"/>
              </a:rPr>
              <a:t/>
            </a:r>
            <a:br>
              <a:rPr kumimoji="0" lang="en-US" sz="1200" b="0" i="0" u="none" strike="noStrike" cap="none" normalizeH="0" baseline="0" dirty="0" smtClean="0">
                <a:ln>
                  <a:noFill/>
                </a:ln>
                <a:solidFill>
                  <a:schemeClr val="tx1"/>
                </a:solidFill>
                <a:effectLst/>
                <a:latin typeface="Arial Black" pitchFamily="34" charset="0"/>
                <a:cs typeface="Arial" pitchFamily="34" charset="0"/>
              </a:rPr>
            </a:br>
            <a:endParaRPr kumimoji="0" lang="en-US" sz="1200" b="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4725144"/>
            <a:ext cx="8712968" cy="1728191"/>
          </a:xfrm>
        </p:spPr>
        <p:txBody>
          <a:bodyPr anchor="t">
            <a:normAutofit/>
          </a:bodyPr>
          <a:lstStyle/>
          <a:p>
            <a:r>
              <a:rPr lang="en-US" sz="1000" b="1" dirty="0" smtClean="0">
                <a:latin typeface="Arial Black" pitchFamily="34" charset="0"/>
              </a:rPr>
              <a:t>Designers not only have to take account of a machine's subsequent function, but also of the fact that it must first </a:t>
            </a:r>
            <a:br>
              <a:rPr lang="en-US" sz="1000" b="1" dirty="0" smtClean="0">
                <a:latin typeface="Arial Black" pitchFamily="34" charset="0"/>
              </a:rPr>
            </a:br>
            <a:r>
              <a:rPr lang="en-US" sz="1000" b="1" dirty="0" smtClean="0">
                <a:latin typeface="Arial Black" pitchFamily="34" charset="0"/>
              </a:rPr>
              <a:t>be transported to where it will be used and installed there without suffering damage. </a:t>
            </a:r>
            <a:br>
              <a:rPr lang="en-US" sz="1000" b="1" dirty="0" smtClean="0">
                <a:latin typeface="Arial Black" pitchFamily="34" charset="0"/>
              </a:rPr>
            </a:br>
            <a:r>
              <a:rPr lang="en-US" sz="1000" b="1" dirty="0" smtClean="0">
                <a:latin typeface="Arial Black" pitchFamily="34" charset="0"/>
              </a:rPr>
              <a:t>Every machine should have slinging and lashing points so that it can be handled and secured without problem.</a:t>
            </a:r>
            <a:endParaRPr lang="en-US" sz="1000" b="1" dirty="0">
              <a:latin typeface="Arial Black" pitchFamily="34" charset="0"/>
            </a:endParaRPr>
          </a:p>
        </p:txBody>
      </p:sp>
      <p:pic>
        <p:nvPicPr>
          <p:cNvPr id="20481" name="Picture 1" descr="http://www.containerhandbuch.de/chb_e/stra/images/02_01/strauch_02_01_007.jpg"/>
          <p:cNvPicPr>
            <a:picLocks noChangeAspect="1" noChangeArrowheads="1"/>
          </p:cNvPicPr>
          <p:nvPr/>
        </p:nvPicPr>
        <p:blipFill>
          <a:blip r:embed="rId2" cstate="print"/>
          <a:srcRect/>
          <a:stretch>
            <a:fillRect/>
          </a:stretch>
        </p:blipFill>
        <p:spPr bwMode="auto">
          <a:xfrm>
            <a:off x="3131840" y="836712"/>
            <a:ext cx="2857500" cy="3438525"/>
          </a:xfrm>
          <a:prstGeom prst="rect">
            <a:avLst/>
          </a:prstGeom>
          <a:noFill/>
        </p:spPr>
      </p:pic>
      <p:sp>
        <p:nvSpPr>
          <p:cNvPr id="5" name="Rechthoek 4"/>
          <p:cNvSpPr/>
          <p:nvPr/>
        </p:nvSpPr>
        <p:spPr>
          <a:xfrm>
            <a:off x="611560" y="332656"/>
            <a:ext cx="8784976" cy="338554"/>
          </a:xfrm>
          <a:prstGeom prst="rect">
            <a:avLst/>
          </a:prstGeom>
        </p:spPr>
        <p:txBody>
          <a:bodyPr wrap="square">
            <a:spAutoFit/>
          </a:bodyPr>
          <a:lstStyle/>
          <a:p>
            <a:r>
              <a:rPr lang="en-US" sz="1600" b="1" u="sng" dirty="0" smtClean="0">
                <a:solidFill>
                  <a:srgbClr val="002060"/>
                </a:solidFill>
                <a:latin typeface="Arial Black" pitchFamily="34" charset="0"/>
              </a:rPr>
              <a:t>Machine unpacked and without securing means not fit for shipping</a:t>
            </a:r>
            <a:endParaRPr lang="en-US" sz="1600" u="sng" dirty="0">
              <a:solidFill>
                <a:srgbClr val="002060"/>
              </a:solidFill>
              <a:latin typeface="Arial Black" pitchFamily="34" charset="0"/>
            </a:endParaRPr>
          </a:p>
        </p:txBody>
      </p:sp>
      <p:sp>
        <p:nvSpPr>
          <p:cNvPr id="6" name="Tijdelijke aanduiding voor dianummer 5"/>
          <p:cNvSpPr>
            <a:spLocks noGrp="1"/>
          </p:cNvSpPr>
          <p:nvPr>
            <p:ph type="sldNum" sz="quarter" idx="12"/>
          </p:nvPr>
        </p:nvSpPr>
        <p:spPr/>
        <p:txBody>
          <a:bodyPr/>
          <a:lstStyle/>
          <a:p>
            <a:fld id="{C07877BB-7613-42C2-8ED5-B1012AEBCF7F}"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3573017"/>
            <a:ext cx="7772400" cy="432048"/>
          </a:xfrm>
        </p:spPr>
        <p:txBody>
          <a:bodyPr anchor="t">
            <a:normAutofit/>
          </a:bodyPr>
          <a:lstStyle/>
          <a:p>
            <a:r>
              <a:rPr lang="en-US" sz="1600" b="1" u="sng" dirty="0" smtClean="0">
                <a:solidFill>
                  <a:srgbClr val="002060"/>
                </a:solidFill>
                <a:latin typeface="Arial Black" pitchFamily="34" charset="0"/>
              </a:rPr>
              <a:t>Earth borer without securing means is not fit for shipping</a:t>
            </a:r>
            <a:endParaRPr lang="en-US" sz="1600" u="sng" dirty="0">
              <a:solidFill>
                <a:srgbClr val="002060"/>
              </a:solidFill>
              <a:latin typeface="Arial Black" pitchFamily="34" charset="0"/>
            </a:endParaRPr>
          </a:p>
        </p:txBody>
      </p:sp>
      <p:pic>
        <p:nvPicPr>
          <p:cNvPr id="21505" name="Picture 1" descr="http://www.containerhandbuch.de/chb_e/stra/images/02_01/strauch_02_01_008.jpg"/>
          <p:cNvPicPr>
            <a:picLocks noChangeAspect="1" noChangeArrowheads="1"/>
          </p:cNvPicPr>
          <p:nvPr/>
        </p:nvPicPr>
        <p:blipFill>
          <a:blip r:embed="rId2" cstate="print"/>
          <a:srcRect/>
          <a:stretch>
            <a:fillRect/>
          </a:stretch>
        </p:blipFill>
        <p:spPr bwMode="auto">
          <a:xfrm>
            <a:off x="2195736" y="1340768"/>
            <a:ext cx="4536000" cy="1980512"/>
          </a:xfrm>
          <a:prstGeom prst="rect">
            <a:avLst/>
          </a:prstGeom>
          <a:noFill/>
        </p:spPr>
      </p:pic>
      <p:sp>
        <p:nvSpPr>
          <p:cNvPr id="5" name="Rechthoek 4"/>
          <p:cNvSpPr/>
          <p:nvPr/>
        </p:nvSpPr>
        <p:spPr>
          <a:xfrm>
            <a:off x="251520" y="3933056"/>
            <a:ext cx="8640960" cy="1569660"/>
          </a:xfrm>
          <a:prstGeom prst="rect">
            <a:avLst/>
          </a:prstGeom>
        </p:spPr>
        <p:txBody>
          <a:bodyPr wrap="square">
            <a:spAutoFit/>
          </a:bodyPr>
          <a:lstStyle/>
          <a:p>
            <a:pPr algn="ctr"/>
            <a:r>
              <a:rPr lang="en-US" sz="1000" b="1" dirty="0" smtClean="0">
                <a:latin typeface="Arial Black" pitchFamily="34" charset="0"/>
              </a:rPr>
              <a:t>This earth borer has no lashing points. In such cases, securing means are generally attached arbitrarily to components </a:t>
            </a:r>
          </a:p>
          <a:p>
            <a:pPr algn="ctr"/>
            <a:r>
              <a:rPr lang="en-US" sz="1000" b="1" dirty="0" smtClean="0">
                <a:latin typeface="Arial Black" pitchFamily="34" charset="0"/>
              </a:rPr>
              <a:t>which are not suitable for this purpose. </a:t>
            </a:r>
          </a:p>
          <a:p>
            <a:pPr algn="ctr"/>
            <a:r>
              <a:rPr lang="en-US" sz="1000" b="1" dirty="0" smtClean="0">
                <a:latin typeface="Arial Black" pitchFamily="34" charset="0"/>
              </a:rPr>
              <a:t>The absence of lashing points is particularly disadvantageous since this machine will be used at many different sites. </a:t>
            </a:r>
          </a:p>
          <a:p>
            <a:pPr algn="ctr"/>
            <a:r>
              <a:rPr lang="en-US" sz="1000" b="1" dirty="0" smtClean="0">
                <a:latin typeface="Arial Black" pitchFamily="34" charset="0"/>
              </a:rPr>
              <a:t>Every time the machine is moved, more effort will be required for securing, so increasing the shipping risk, which is </a:t>
            </a:r>
          </a:p>
          <a:p>
            <a:pPr algn="ctr"/>
            <a:r>
              <a:rPr lang="en-US" sz="1000" b="1" dirty="0" smtClean="0">
                <a:latin typeface="Arial Black" pitchFamily="34" charset="0"/>
              </a:rPr>
              <a:t>why attention must be paid to lashing points for easy transport securing from the design stage.</a:t>
            </a:r>
            <a:endParaRPr lang="en-US" sz="1000" dirty="0" smtClean="0">
              <a:latin typeface="Arial Black" pitchFamily="34" charset="0"/>
            </a:endParaRPr>
          </a:p>
          <a:p>
            <a:pPr algn="ctr"/>
            <a:r>
              <a:rPr lang="en-US" sz="1000" b="1" dirty="0" smtClean="0">
                <a:latin typeface="Arial Black" pitchFamily="34" charset="0"/>
              </a:rPr>
              <a:t/>
            </a:r>
            <a:br>
              <a:rPr lang="en-US" sz="1000" b="1" dirty="0" smtClean="0">
                <a:latin typeface="Arial Black" pitchFamily="34" charset="0"/>
              </a:rPr>
            </a:br>
            <a:r>
              <a:rPr lang="en-US" dirty="0" smtClean="0"/>
              <a:t/>
            </a:r>
            <a:br>
              <a:rPr lang="en-US" dirty="0" smtClean="0"/>
            </a:br>
            <a:endParaRPr lang="en-US" dirty="0"/>
          </a:p>
        </p:txBody>
      </p:sp>
      <p:sp>
        <p:nvSpPr>
          <p:cNvPr id="6" name="Tijdelijke aanduiding voor dianummer 5"/>
          <p:cNvSpPr>
            <a:spLocks noGrp="1"/>
          </p:cNvSpPr>
          <p:nvPr>
            <p:ph type="sldNum" sz="quarter" idx="12"/>
          </p:nvPr>
        </p:nvSpPr>
        <p:spPr/>
        <p:txBody>
          <a:bodyPr/>
          <a:lstStyle/>
          <a:p>
            <a:fld id="{C07877BB-7613-42C2-8ED5-B1012AEBCF7F}"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0649"/>
            <a:ext cx="7772400" cy="3528392"/>
          </a:xfrm>
        </p:spPr>
        <p:txBody>
          <a:bodyPr anchor="t">
            <a:normAutofit fontScale="90000"/>
          </a:bodyPr>
          <a:lstStyle/>
          <a:p>
            <a:pPr algn="l"/>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800" dirty="0" smtClean="0">
                <a:solidFill>
                  <a:srgbClr val="002060"/>
                </a:solidFill>
                <a:latin typeface="Arial Black" pitchFamily="34" charset="0"/>
              </a:rPr>
              <a:t>Topics to be included in a training program for the packing and securing of cargoes in cargo transport units (CTUs)</a:t>
            </a:r>
            <a:r>
              <a:rPr lang="en-US" sz="1300" dirty="0" smtClean="0">
                <a:solidFill>
                  <a:srgbClr val="002060"/>
                </a:solidFill>
                <a:latin typeface="Arial Black" pitchFamily="34" charset="0"/>
              </a:rPr>
              <a:t/>
            </a:r>
            <a:br>
              <a:rPr lang="en-US" sz="1300" dirty="0" smtClean="0">
                <a:solidFill>
                  <a:srgbClr val="002060"/>
                </a:solidFill>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1 Consequences of badly packed and secured cargo </a:t>
            </a:r>
            <a:br>
              <a:rPr lang="en-US" sz="1200" dirty="0" smtClean="0">
                <a:latin typeface="Arial Black" pitchFamily="34" charset="0"/>
              </a:rPr>
            </a:br>
            <a:r>
              <a:rPr lang="en-US" sz="1200" dirty="0" smtClean="0">
                <a:latin typeface="Arial Black" pitchFamily="34" charset="0"/>
              </a:rPr>
              <a:t>1.1 Injuries to persons and damage to the environment </a:t>
            </a:r>
            <a:br>
              <a:rPr lang="en-US" sz="1200" dirty="0" smtClean="0">
                <a:latin typeface="Arial Black" pitchFamily="34" charset="0"/>
              </a:rPr>
            </a:br>
            <a:r>
              <a:rPr lang="en-US" sz="1200" dirty="0" smtClean="0">
                <a:latin typeface="Arial Black" pitchFamily="34" charset="0"/>
              </a:rPr>
              <a:t>1.2 Damage to ships and CTUs </a:t>
            </a:r>
            <a:br>
              <a:rPr lang="en-US" sz="1200" dirty="0" smtClean="0">
                <a:latin typeface="Arial Black" pitchFamily="34" charset="0"/>
              </a:rPr>
            </a:br>
            <a:r>
              <a:rPr lang="en-US" sz="1200" dirty="0" smtClean="0">
                <a:latin typeface="Arial Black" pitchFamily="34" charset="0"/>
              </a:rPr>
              <a:t>1.3 Damage to cargo </a:t>
            </a:r>
            <a:br>
              <a:rPr lang="en-US" sz="1200" dirty="0" smtClean="0">
                <a:latin typeface="Arial Black" pitchFamily="34" charset="0"/>
              </a:rPr>
            </a:br>
            <a:r>
              <a:rPr lang="en-US" sz="1200" dirty="0" smtClean="0">
                <a:latin typeface="Arial Black" pitchFamily="34" charset="0"/>
              </a:rPr>
              <a:t>1.4 Economic consequences</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Many may still remember the case of the French container ship "</a:t>
            </a:r>
            <a:r>
              <a:rPr lang="en-US" sz="1200" dirty="0" err="1" smtClean="0">
                <a:latin typeface="Arial Black" pitchFamily="34" charset="0"/>
              </a:rPr>
              <a:t>Sherbro</a:t>
            </a:r>
            <a:r>
              <a:rPr lang="en-US" sz="1200" dirty="0" smtClean="0">
                <a:latin typeface="Arial Black" pitchFamily="34" charset="0"/>
              </a:rPr>
              <a:t>" which lost a number of containers overboard in the English Channel. </a:t>
            </a:r>
            <a:br>
              <a:rPr lang="en-US" sz="1200" dirty="0" smtClean="0">
                <a:latin typeface="Arial Black" pitchFamily="34" charset="0"/>
              </a:rPr>
            </a:br>
            <a:r>
              <a:rPr lang="en-US" sz="1200" dirty="0" smtClean="0">
                <a:latin typeface="Arial Black" pitchFamily="34" charset="0"/>
              </a:rPr>
              <a:t>As a result, hundreds of thousands of plastic sachets containing the pesticide Apron plus entered the sea and were subsequently washed up on the coasts of France, the Netherlands and Germany.</a:t>
            </a:r>
            <a:br>
              <a:rPr lang="en-US" sz="1200" dirty="0" smtClean="0">
                <a:latin typeface="Arial Black" pitchFamily="34" charset="0"/>
              </a:rPr>
            </a:br>
            <a:r>
              <a:rPr lang="en-US" sz="1200" dirty="0">
                <a:latin typeface="Arial Black" pitchFamily="34" charset="0"/>
              </a:rPr>
              <a:t/>
            </a:r>
            <a:br>
              <a:rPr lang="en-US" sz="1200" dirty="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b="1" dirty="0" smtClean="0"/>
              <a:t> </a:t>
            </a:r>
            <a:r>
              <a:rPr lang="en-US" sz="1300" b="1" dirty="0" smtClean="0">
                <a:latin typeface="Arial Black" pitchFamily="34" charset="0"/>
              </a:rPr>
              <a:t>Injuries to persons and damage to the environment may be the result</a:t>
            </a:r>
            <a:endParaRPr lang="en-US" sz="1300" dirty="0">
              <a:latin typeface="Arial Black" pitchFamily="34" charset="0"/>
            </a:endParaRPr>
          </a:p>
        </p:txBody>
      </p:sp>
      <p:pic>
        <p:nvPicPr>
          <p:cNvPr id="24577" name="Picture 1" descr="http://www.containerhandbuch.de/chb_e/stra/images/02_01/strauch_02_01_010.jpg"/>
          <p:cNvPicPr>
            <a:picLocks noChangeAspect="1" noChangeArrowheads="1"/>
          </p:cNvPicPr>
          <p:nvPr/>
        </p:nvPicPr>
        <p:blipFill>
          <a:blip r:embed="rId2" cstate="print"/>
          <a:srcRect/>
          <a:stretch>
            <a:fillRect/>
          </a:stretch>
        </p:blipFill>
        <p:spPr bwMode="auto">
          <a:xfrm>
            <a:off x="4932040" y="3645024"/>
            <a:ext cx="2880320" cy="2808312"/>
          </a:xfrm>
          <a:prstGeom prst="rect">
            <a:avLst/>
          </a:prstGeom>
          <a:noFill/>
        </p:spPr>
      </p:pic>
      <p:pic>
        <p:nvPicPr>
          <p:cNvPr id="24578" name="Picture 2" descr="http://www.containerhandbuch.de/chb_e/stra/images/02_01/strauch_02_01_011.jpg"/>
          <p:cNvPicPr>
            <a:picLocks noChangeAspect="1" noChangeArrowheads="1"/>
          </p:cNvPicPr>
          <p:nvPr/>
        </p:nvPicPr>
        <p:blipFill>
          <a:blip r:embed="rId3" cstate="print"/>
          <a:srcRect/>
          <a:stretch>
            <a:fillRect/>
          </a:stretch>
        </p:blipFill>
        <p:spPr bwMode="auto">
          <a:xfrm>
            <a:off x="755576" y="3501008"/>
            <a:ext cx="3240360" cy="3024336"/>
          </a:xfrm>
          <a:prstGeom prst="rect">
            <a:avLst/>
          </a:prstGeom>
          <a:noFill/>
        </p:spPr>
      </p:pic>
      <p:sp>
        <p:nvSpPr>
          <p:cNvPr id="5" name="Tijdelijke aanduiding voor dianummer 4"/>
          <p:cNvSpPr>
            <a:spLocks noGrp="1"/>
          </p:cNvSpPr>
          <p:nvPr>
            <p:ph type="sldNum" sz="quarter" idx="12"/>
          </p:nvPr>
        </p:nvSpPr>
        <p:spPr/>
        <p:txBody>
          <a:bodyPr/>
          <a:lstStyle/>
          <a:p>
            <a:fld id="{C07877BB-7613-42C2-8ED5-B1012AEBCF7F}"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27584" y="3501008"/>
            <a:ext cx="2664296" cy="288032"/>
          </a:xfrm>
        </p:spPr>
        <p:txBody>
          <a:bodyPr anchor="t">
            <a:normAutofit/>
          </a:bodyPr>
          <a:lstStyle/>
          <a:p>
            <a:r>
              <a:rPr lang="en-US" sz="1200" b="1" dirty="0" smtClean="0">
                <a:latin typeface="Arial Black" pitchFamily="34" charset="0"/>
              </a:rPr>
              <a:t>Damage to ship and CTU’s </a:t>
            </a:r>
            <a:endParaRPr lang="en-US" sz="1200" dirty="0">
              <a:latin typeface="Arial Black" pitchFamily="34" charset="0"/>
            </a:endParaRPr>
          </a:p>
        </p:txBody>
      </p:sp>
      <p:pic>
        <p:nvPicPr>
          <p:cNvPr id="25601" name="Picture 1" descr="http://www.containerhandbuch.de/chb_e/stra/images/02_01/strauch_02_01_012.jpg"/>
          <p:cNvPicPr>
            <a:picLocks noChangeAspect="1" noChangeArrowheads="1"/>
          </p:cNvPicPr>
          <p:nvPr/>
        </p:nvPicPr>
        <p:blipFill>
          <a:blip r:embed="rId2" cstate="print"/>
          <a:srcRect/>
          <a:stretch>
            <a:fillRect/>
          </a:stretch>
        </p:blipFill>
        <p:spPr bwMode="auto">
          <a:xfrm>
            <a:off x="899592" y="404664"/>
            <a:ext cx="2628900" cy="2933700"/>
          </a:xfrm>
          <a:prstGeom prst="rect">
            <a:avLst/>
          </a:prstGeom>
          <a:noFill/>
        </p:spPr>
      </p:pic>
      <p:pic>
        <p:nvPicPr>
          <p:cNvPr id="25602" name="Picture 2" descr="http://www.containerhandbuch.de/chb_e/stra/images/02_01/strauch_02_01_013.jpg"/>
          <p:cNvPicPr>
            <a:picLocks noChangeAspect="1" noChangeArrowheads="1"/>
          </p:cNvPicPr>
          <p:nvPr/>
        </p:nvPicPr>
        <p:blipFill>
          <a:blip r:embed="rId3" cstate="print"/>
          <a:srcRect/>
          <a:stretch>
            <a:fillRect/>
          </a:stretch>
        </p:blipFill>
        <p:spPr bwMode="auto">
          <a:xfrm>
            <a:off x="4427984" y="1052736"/>
            <a:ext cx="3810000" cy="1562100"/>
          </a:xfrm>
          <a:prstGeom prst="rect">
            <a:avLst/>
          </a:prstGeom>
          <a:noFill/>
        </p:spPr>
      </p:pic>
      <p:sp>
        <p:nvSpPr>
          <p:cNvPr id="8" name="Rechthoek 7"/>
          <p:cNvSpPr/>
          <p:nvPr/>
        </p:nvSpPr>
        <p:spPr>
          <a:xfrm>
            <a:off x="5508104" y="2852936"/>
            <a:ext cx="1628907" cy="276999"/>
          </a:xfrm>
          <a:prstGeom prst="rect">
            <a:avLst/>
          </a:prstGeom>
        </p:spPr>
        <p:txBody>
          <a:bodyPr wrap="none">
            <a:spAutoFit/>
          </a:bodyPr>
          <a:lstStyle/>
          <a:p>
            <a:r>
              <a:rPr lang="nl-BE" sz="1200" b="1" dirty="0" err="1" smtClean="0">
                <a:latin typeface="Arial Black" pitchFamily="34" charset="0"/>
              </a:rPr>
              <a:t>Damage</a:t>
            </a:r>
            <a:r>
              <a:rPr lang="nl-BE" sz="1200" b="1" dirty="0" smtClean="0">
                <a:latin typeface="Arial Black" pitchFamily="34" charset="0"/>
              </a:rPr>
              <a:t> to cargo</a:t>
            </a:r>
            <a:endParaRPr lang="en-US" sz="1200" dirty="0">
              <a:latin typeface="Arial Black" pitchFamily="34" charset="0"/>
            </a:endParaRPr>
          </a:p>
        </p:txBody>
      </p:sp>
      <p:pic>
        <p:nvPicPr>
          <p:cNvPr id="25603" name="Picture 3" descr="http://www.containerhandbuch.de/chb_e/stra/images/02_01/strauch_02_01_014.jpg"/>
          <p:cNvPicPr>
            <a:picLocks noChangeAspect="1" noChangeArrowheads="1"/>
          </p:cNvPicPr>
          <p:nvPr/>
        </p:nvPicPr>
        <p:blipFill>
          <a:blip r:embed="rId4" cstate="print"/>
          <a:srcRect/>
          <a:stretch>
            <a:fillRect/>
          </a:stretch>
        </p:blipFill>
        <p:spPr bwMode="auto">
          <a:xfrm>
            <a:off x="4427984" y="3501008"/>
            <a:ext cx="3810000" cy="1857375"/>
          </a:xfrm>
          <a:prstGeom prst="rect">
            <a:avLst/>
          </a:prstGeom>
          <a:noFill/>
        </p:spPr>
      </p:pic>
      <p:sp>
        <p:nvSpPr>
          <p:cNvPr id="11" name="Rechthoek 10"/>
          <p:cNvSpPr/>
          <p:nvPr/>
        </p:nvSpPr>
        <p:spPr>
          <a:xfrm>
            <a:off x="5148064" y="5661248"/>
            <a:ext cx="2279791" cy="276999"/>
          </a:xfrm>
          <a:prstGeom prst="rect">
            <a:avLst/>
          </a:prstGeom>
        </p:spPr>
        <p:txBody>
          <a:bodyPr wrap="none">
            <a:spAutoFit/>
          </a:bodyPr>
          <a:lstStyle/>
          <a:p>
            <a:r>
              <a:rPr lang="nl-BE" sz="1200" b="1" dirty="0" err="1" smtClean="0">
                <a:latin typeface="Arial Black" pitchFamily="34" charset="0"/>
              </a:rPr>
              <a:t>Economic</a:t>
            </a:r>
            <a:r>
              <a:rPr lang="nl-BE" sz="1200" b="1" dirty="0" smtClean="0">
                <a:latin typeface="Arial Black" pitchFamily="34" charset="0"/>
              </a:rPr>
              <a:t> </a:t>
            </a:r>
            <a:r>
              <a:rPr lang="nl-BE" sz="1200" b="1" dirty="0" err="1" smtClean="0">
                <a:latin typeface="Arial Black" pitchFamily="34" charset="0"/>
              </a:rPr>
              <a:t>consequences</a:t>
            </a:r>
            <a:endParaRPr lang="en-US" sz="1200" dirty="0">
              <a:latin typeface="Arial Black" pitchFamily="34" charset="0"/>
            </a:endParaRPr>
          </a:p>
        </p:txBody>
      </p:sp>
      <p:sp>
        <p:nvSpPr>
          <p:cNvPr id="9" name="Tijdelijke aanduiding voor dianummer 8"/>
          <p:cNvSpPr>
            <a:spLocks noGrp="1"/>
          </p:cNvSpPr>
          <p:nvPr>
            <p:ph type="sldNum" sz="quarter" idx="12"/>
          </p:nvPr>
        </p:nvSpPr>
        <p:spPr/>
        <p:txBody>
          <a:bodyPr/>
          <a:lstStyle/>
          <a:p>
            <a:fld id="{C07877BB-7613-42C2-8ED5-B1012AEBCF7F}" type="slidenum">
              <a:rPr lang="en-US" smtClean="0"/>
              <a:pPr/>
              <a:t>44</a:t>
            </a:fld>
            <a:endParaRPr lang="en-US"/>
          </a:p>
        </p:txBody>
      </p:sp>
      <p:pic>
        <p:nvPicPr>
          <p:cNvPr id="46081" name="Picture 1" descr="C:\Users\Frank\Documents\port naamloos.png"/>
          <p:cNvPicPr>
            <a:picLocks noChangeAspect="1" noChangeArrowheads="1"/>
          </p:cNvPicPr>
          <p:nvPr/>
        </p:nvPicPr>
        <p:blipFill>
          <a:blip r:embed="rId5" cstate="print"/>
          <a:srcRect/>
          <a:stretch>
            <a:fillRect/>
          </a:stretch>
        </p:blipFill>
        <p:spPr bwMode="auto">
          <a:xfrm>
            <a:off x="539552" y="3933825"/>
            <a:ext cx="3096344" cy="143939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0648"/>
            <a:ext cx="8278688" cy="6597352"/>
          </a:xfrm>
        </p:spPr>
        <p:txBody>
          <a:bodyPr anchor="t">
            <a:normAutofit/>
          </a:bodyPr>
          <a:lstStyle/>
          <a:p>
            <a:pPr algn="l"/>
            <a:r>
              <a:rPr lang="en-US" sz="1600" b="1" u="sng" dirty="0" smtClean="0">
                <a:solidFill>
                  <a:srgbClr val="002060"/>
                </a:solidFill>
                <a:latin typeface="Arial Black" pitchFamily="34" charset="0"/>
              </a:rPr>
              <a:t>TRAINING IS KEY </a:t>
            </a:r>
            <a:r>
              <a:rPr lang="en-US" sz="2000" b="1" u="sng" dirty="0" smtClean="0">
                <a:latin typeface="Arial Black" pitchFamily="34" charset="0"/>
              </a:rPr>
              <a:t/>
            </a:r>
            <a:br>
              <a:rPr lang="en-US" sz="2000" b="1" u="sng"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A training program would need to be adapted to the specific needs of all types of jobs/people  </a:t>
            </a:r>
            <a:r>
              <a:rPr lang="en-US" sz="1200" b="1" dirty="0">
                <a:latin typeface="Arial Black" pitchFamily="34" charset="0"/>
              </a:rPr>
              <a:t/>
            </a:r>
            <a:br>
              <a:rPr lang="en-US" sz="1200" b="1" dirty="0">
                <a:latin typeface="Arial Black" pitchFamily="34" charset="0"/>
              </a:rPr>
            </a:br>
            <a:r>
              <a:rPr lang="en-US" sz="1200" b="1" dirty="0" smtClean="0">
                <a:latin typeface="Arial Black" pitchFamily="34" charset="0"/>
              </a:rPr>
              <a:t>It should be comprehensive and regularly recurring training sessions are necessary to ensure sufficient familiarity Port aid Antwerp can organize such sessions through their specialist organization.</a:t>
            </a:r>
            <a:br>
              <a:rPr lang="en-US" sz="1200" b="1" dirty="0" smtClean="0">
                <a:latin typeface="Arial Black" pitchFamily="34" charset="0"/>
              </a:rPr>
            </a:br>
            <a:r>
              <a:rPr lang="en-US" sz="1200" b="1" dirty="0" smtClean="0">
                <a:latin typeface="Arial Black" pitchFamily="34" charset="0"/>
              </a:rPr>
              <a:t>The basic courses would entail following sections:</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solidFill>
                  <a:srgbClr val="002060"/>
                </a:solidFill>
                <a:latin typeface="Arial Black" pitchFamily="34" charset="0"/>
              </a:rPr>
              <a:t>1-Loss prevention through training </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The section "Scope" of the CTU packing guidelines contains an important statement and</a:t>
            </a:r>
            <a:br>
              <a:rPr lang="en-US" sz="1200" b="1" dirty="0" smtClean="0">
                <a:latin typeface="Arial Black" pitchFamily="34" charset="0"/>
              </a:rPr>
            </a:br>
            <a:r>
              <a:rPr lang="en-US" sz="1200" b="1" dirty="0" smtClean="0">
                <a:latin typeface="Arial Black" pitchFamily="34" charset="0"/>
              </a:rPr>
              <a:t>   these Guidelines, which are not all-inclusive, are essential to the safe packing of CTUs</a:t>
            </a:r>
            <a:br>
              <a:rPr lang="en-US" sz="1200" b="1" dirty="0" smtClean="0">
                <a:latin typeface="Arial Black" pitchFamily="34" charset="0"/>
              </a:rPr>
            </a:br>
            <a:r>
              <a:rPr lang="en-US" sz="1200" b="1" dirty="0" smtClean="0">
                <a:latin typeface="Arial Black" pitchFamily="34" charset="0"/>
              </a:rPr>
              <a:t>   by those responsible for the packing and securing of the cargo and by those whose task</a:t>
            </a:r>
            <a:br>
              <a:rPr lang="en-US" sz="1200" b="1" dirty="0" smtClean="0">
                <a:latin typeface="Arial Black" pitchFamily="34" charset="0"/>
              </a:rPr>
            </a:br>
            <a:r>
              <a:rPr lang="en-US" sz="1200" b="1" dirty="0" smtClean="0">
                <a:latin typeface="Arial Black" pitchFamily="34" charset="0"/>
              </a:rPr>
              <a:t>   it is to train people to pack such units. </a:t>
            </a:r>
            <a:br>
              <a:rPr lang="en-US" sz="1200" b="1" dirty="0" smtClean="0">
                <a:latin typeface="Arial Black" pitchFamily="34" charset="0"/>
              </a:rPr>
            </a:br>
            <a:r>
              <a:rPr lang="en-US" sz="1200" b="1" dirty="0" smtClean="0">
                <a:latin typeface="Arial Black" pitchFamily="34" charset="0"/>
              </a:rPr>
              <a:t>   Training is essential if safety standards are to be maintained.</a:t>
            </a: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solidFill>
                  <a:srgbClr val="002060"/>
                </a:solidFill>
                <a:latin typeface="Arial Black" pitchFamily="34" charset="0"/>
              </a:rPr>
              <a:t>2-Management responsibility</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Management should ensure that all personnel involved in the packing of cargo in CTUs or in</a:t>
            </a:r>
            <a:br>
              <a:rPr lang="en-US" sz="1200" b="1" dirty="0" smtClean="0">
                <a:latin typeface="Arial Black" pitchFamily="34" charset="0"/>
              </a:rPr>
            </a:br>
            <a:r>
              <a:rPr lang="en-US" sz="1200" b="1" dirty="0" smtClean="0">
                <a:latin typeface="Arial Black" pitchFamily="34" charset="0"/>
              </a:rPr>
              <a:t>   the supervision thereof are adequately trained and appropriately qualified, commensurate</a:t>
            </a:r>
            <a:br>
              <a:rPr lang="en-US" sz="1200" b="1" dirty="0" smtClean="0">
                <a:latin typeface="Arial Black" pitchFamily="34" charset="0"/>
              </a:rPr>
            </a:br>
            <a:r>
              <a:rPr lang="en-US" sz="1200" b="1" dirty="0" smtClean="0">
                <a:latin typeface="Arial Black" pitchFamily="34" charset="0"/>
              </a:rPr>
              <a:t>   with their responsibilities within their organization.</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solidFill>
                  <a:srgbClr val="002060"/>
                </a:solidFill>
                <a:latin typeface="Arial Black" pitchFamily="34" charset="0"/>
              </a:rPr>
              <a:t>3-Safe packing</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All persons engaged in the transport or packing of cargo in CTUs should receive training</a:t>
            </a:r>
            <a:br>
              <a:rPr lang="en-US" sz="1200" b="1" dirty="0" smtClean="0">
                <a:latin typeface="Arial Black" pitchFamily="34" charset="0"/>
              </a:rPr>
            </a:br>
            <a:r>
              <a:rPr lang="en-US" sz="1200" b="1" dirty="0" smtClean="0">
                <a:latin typeface="Arial Black" pitchFamily="34" charset="0"/>
              </a:rPr>
              <a:t>   on the safe packing of cargo in CTUs, commensurate with their responsibilities</a:t>
            </a:r>
            <a:r>
              <a:rPr lang="en-US" sz="1200" b="1" i="1" dirty="0" smtClean="0">
                <a:latin typeface="Arial Black" pitchFamily="34" charset="0"/>
              </a:rPr>
              <a:t>.</a:t>
            </a:r>
            <a:br>
              <a:rPr lang="en-US" sz="1200" b="1" i="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solidFill>
                  <a:srgbClr val="002060"/>
                </a:solidFill>
                <a:latin typeface="Arial Black" pitchFamily="34" charset="0"/>
              </a:rPr>
              <a:t>4-General awareness/familiarization </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Training on all aspects of the safe transport and packing</a:t>
            </a:r>
            <a:br>
              <a:rPr lang="en-US" sz="1200" b="1" dirty="0" smtClean="0">
                <a:latin typeface="Arial Black" pitchFamily="34" charset="0"/>
              </a:rPr>
            </a:br>
            <a:r>
              <a:rPr lang="en-US" sz="1200" b="1" dirty="0" smtClean="0">
                <a:latin typeface="Arial Black" pitchFamily="34" charset="0"/>
              </a:rPr>
              <a:t>   of cargo, commensurate with their duties. </a:t>
            </a:r>
            <a:br>
              <a:rPr lang="en-US" sz="1200" b="1" dirty="0" smtClean="0">
                <a:latin typeface="Arial Black" pitchFamily="34" charset="0"/>
              </a:rPr>
            </a:br>
            <a:r>
              <a:rPr lang="en-US" sz="1200" b="1" dirty="0" smtClean="0">
                <a:latin typeface="Arial Black" pitchFamily="34" charset="0"/>
              </a:rPr>
              <a:t>   The training should be designed to provide an appreciation of the consequences of badly</a:t>
            </a:r>
            <a:br>
              <a:rPr lang="en-US" sz="1200" b="1" dirty="0" smtClean="0">
                <a:latin typeface="Arial Black" pitchFamily="34" charset="0"/>
              </a:rPr>
            </a:br>
            <a:r>
              <a:rPr lang="en-US" sz="1200" b="1" dirty="0" smtClean="0">
                <a:latin typeface="Arial Black" pitchFamily="34" charset="0"/>
              </a:rPr>
              <a:t>   packed and secured cargo in CTUs, the legal requirements, the magnitude of forces which</a:t>
            </a:r>
            <a:br>
              <a:rPr lang="en-US" sz="1200" b="1" dirty="0" smtClean="0">
                <a:latin typeface="Arial Black" pitchFamily="34" charset="0"/>
              </a:rPr>
            </a:br>
            <a:r>
              <a:rPr lang="en-US" sz="1200" b="1" dirty="0" smtClean="0">
                <a:latin typeface="Arial Black" pitchFamily="34" charset="0"/>
              </a:rPr>
              <a:t>   may act on cargo during road, rail and sea transport, as well as basic principles of packing</a:t>
            </a:r>
            <a:br>
              <a:rPr lang="en-US" sz="1200" b="1" dirty="0" smtClean="0">
                <a:latin typeface="Arial Black" pitchFamily="34" charset="0"/>
              </a:rPr>
            </a:br>
            <a:r>
              <a:rPr lang="en-US" sz="1200" b="1" dirty="0" smtClean="0">
                <a:latin typeface="Arial Black" pitchFamily="34" charset="0"/>
              </a:rPr>
              <a:t>   and securing of cargoes in CTUs. </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endParaRPr lang="en-US" sz="1200" b="1" dirty="0">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0648"/>
            <a:ext cx="7772400" cy="6336703"/>
          </a:xfrm>
        </p:spPr>
        <p:txBody>
          <a:bodyPr anchor="t">
            <a:normAutofit/>
          </a:bodyPr>
          <a:lstStyle/>
          <a:p>
            <a:pPr algn="l"/>
            <a:r>
              <a:rPr lang="en-US" sz="1200" b="1" dirty="0" smtClean="0">
                <a:latin typeface="Arial Black" pitchFamily="34" charset="0"/>
              </a:rPr>
              <a:t/>
            </a:r>
            <a:br>
              <a:rPr lang="en-US" sz="1200" b="1" dirty="0" smtClean="0">
                <a:latin typeface="Arial Black" pitchFamily="34" charset="0"/>
              </a:rPr>
            </a:br>
            <a:r>
              <a:rPr lang="en-US" sz="1200" b="1" dirty="0" smtClean="0">
                <a:solidFill>
                  <a:srgbClr val="002060"/>
                </a:solidFill>
                <a:latin typeface="Arial Black" pitchFamily="34" charset="0"/>
              </a:rPr>
              <a:t>5-Verification:</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The adequacy of the knowledge of any person to be employed in work involving the</a:t>
            </a:r>
            <a:br>
              <a:rPr lang="en-US" sz="1200" b="1" dirty="0" smtClean="0">
                <a:latin typeface="Arial Black" pitchFamily="34" charset="0"/>
              </a:rPr>
            </a:br>
            <a:r>
              <a:rPr lang="en-US" sz="1200" b="1" dirty="0" smtClean="0">
                <a:latin typeface="Arial Black" pitchFamily="34" charset="0"/>
              </a:rPr>
              <a:t>   packing of cargo in CTUs should be verified or appropriate training provided. </a:t>
            </a:r>
            <a:br>
              <a:rPr lang="en-US" sz="1200" b="1" dirty="0" smtClean="0">
                <a:latin typeface="Arial Black" pitchFamily="34" charset="0"/>
              </a:rPr>
            </a:br>
            <a:r>
              <a:rPr lang="en-US" sz="1200" b="1" dirty="0" smtClean="0">
                <a:latin typeface="Arial Black" pitchFamily="34" charset="0"/>
              </a:rPr>
              <a:t>   This should be supplemented by periodic training, as deemed appropriate by the</a:t>
            </a:r>
            <a:br>
              <a:rPr lang="en-US" sz="1200" b="1" dirty="0" smtClean="0">
                <a:latin typeface="Arial Black" pitchFamily="34" charset="0"/>
              </a:rPr>
            </a:br>
            <a:r>
              <a:rPr lang="en-US" sz="1200" b="1" dirty="0" smtClean="0">
                <a:latin typeface="Arial Black" pitchFamily="34" charset="0"/>
              </a:rPr>
              <a:t>   regulatory authority. </a:t>
            </a: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solidFill>
                  <a:srgbClr val="002060"/>
                </a:solidFill>
                <a:latin typeface="Arial Black" pitchFamily="34" charset="0"/>
              </a:rPr>
              <a:t>6-Recommended course syllabus - overview:</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The function-specific training should be commensurate with the duties required to be</a:t>
            </a:r>
            <a:br>
              <a:rPr lang="en-US" sz="1200" b="1" dirty="0" smtClean="0">
                <a:latin typeface="Arial Black" pitchFamily="34" charset="0"/>
              </a:rPr>
            </a:br>
            <a:r>
              <a:rPr lang="en-US" sz="1200" b="1" dirty="0" smtClean="0">
                <a:latin typeface="Arial Black" pitchFamily="34" charset="0"/>
              </a:rPr>
              <a:t>   performed by an individual in the packing and securing of cargo in CTUs. </a:t>
            </a:r>
            <a:br>
              <a:rPr lang="en-US" sz="1200" b="1" dirty="0" smtClean="0">
                <a:latin typeface="Arial Black" pitchFamily="34" charset="0"/>
              </a:rPr>
            </a:br>
            <a:r>
              <a:rPr lang="en-US" sz="1200" b="1" dirty="0" smtClean="0">
                <a:latin typeface="Arial Black" pitchFamily="34" charset="0"/>
              </a:rPr>
              <a:t>   Topics for consideration, to be included in the training as appropriate.</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100" b="1" dirty="0" smtClean="0">
                <a:solidFill>
                  <a:srgbClr val="002060"/>
                </a:solidFill>
                <a:latin typeface="Arial Black" pitchFamily="34" charset="0"/>
              </a:rPr>
              <a:t>7-</a:t>
            </a:r>
            <a:r>
              <a:rPr lang="en-US" sz="1200" b="1" dirty="0" smtClean="0">
                <a:solidFill>
                  <a:srgbClr val="002060"/>
                </a:solidFill>
                <a:latin typeface="Arial Black" pitchFamily="34" charset="0"/>
              </a:rPr>
              <a:t>Liabilities </a:t>
            </a:r>
            <a:r>
              <a:rPr lang="en-US" sz="1200" dirty="0" smtClean="0"/>
              <a:t/>
            </a:r>
            <a:br>
              <a:rPr lang="en-US" sz="1200" dirty="0" smtClean="0"/>
            </a:br>
            <a:r>
              <a:rPr lang="en-US" sz="1200" dirty="0" smtClean="0"/>
              <a:t>    </a:t>
            </a:r>
            <a:r>
              <a:rPr lang="en-US" sz="1200" dirty="0" smtClean="0">
                <a:latin typeface="Arial Black" pitchFamily="34" charset="0"/>
              </a:rPr>
              <a:t>Different parties involved in cargo transport </a:t>
            </a:r>
            <a:br>
              <a:rPr lang="en-US" sz="1200" dirty="0" smtClean="0">
                <a:latin typeface="Arial Black" pitchFamily="34" charset="0"/>
              </a:rPr>
            </a:br>
            <a:r>
              <a:rPr lang="en-US" sz="1200" dirty="0" smtClean="0">
                <a:latin typeface="Arial Black" pitchFamily="34" charset="0"/>
              </a:rPr>
              <a:t>   Legal responsibility </a:t>
            </a:r>
            <a:br>
              <a:rPr lang="en-US" sz="1200" dirty="0" smtClean="0">
                <a:latin typeface="Arial Black" pitchFamily="34" charset="0"/>
              </a:rPr>
            </a:br>
            <a:r>
              <a:rPr lang="en-US" sz="1200" dirty="0" smtClean="0">
                <a:latin typeface="Arial Black" pitchFamily="34" charset="0"/>
              </a:rPr>
              <a:t>   Goodwill responsibility </a:t>
            </a:r>
            <a:br>
              <a:rPr lang="en-US" sz="1200" dirty="0" smtClean="0">
                <a:latin typeface="Arial Black" pitchFamily="34" charset="0"/>
              </a:rPr>
            </a:br>
            <a:r>
              <a:rPr lang="en-US" sz="1200" dirty="0" smtClean="0">
                <a:latin typeface="Arial Black" pitchFamily="34" charset="0"/>
              </a:rPr>
              <a:t>   Quality assurance </a:t>
            </a:r>
            <a:r>
              <a:rPr lang="en-US" sz="1200" dirty="0" smtClean="0"/>
              <a:t/>
            </a:r>
            <a:br>
              <a:rPr lang="en-US" sz="1200" dirty="0" smtClean="0"/>
            </a:br>
            <a:r>
              <a:rPr lang="en-US" sz="1200" dirty="0" smtClean="0"/>
              <a:t/>
            </a:r>
            <a:br>
              <a:rPr lang="en-US" sz="1200" dirty="0" smtClean="0"/>
            </a:br>
            <a:r>
              <a:rPr lang="en-US" sz="1200" dirty="0" smtClean="0"/>
              <a:t> </a:t>
            </a:r>
            <a:r>
              <a:rPr lang="en-US" sz="1100" dirty="0" smtClean="0">
                <a:solidFill>
                  <a:srgbClr val="002060"/>
                </a:solidFill>
                <a:latin typeface="Arial Black" pitchFamily="34" charset="0"/>
              </a:rPr>
              <a:t>8-</a:t>
            </a:r>
            <a:r>
              <a:rPr lang="en-US" sz="1200" b="1" dirty="0" smtClean="0">
                <a:solidFill>
                  <a:srgbClr val="002060"/>
                </a:solidFill>
                <a:latin typeface="Arial Black" pitchFamily="34" charset="0"/>
              </a:rPr>
              <a:t>Forces acting on the cargo during transport </a:t>
            </a:r>
            <a:r>
              <a:rPr lang="en-US" sz="1200" dirty="0" smtClean="0"/>
              <a:t/>
            </a:r>
            <a:br>
              <a:rPr lang="en-US" sz="1200" dirty="0" smtClean="0"/>
            </a:br>
            <a:r>
              <a:rPr lang="en-US" sz="1200" dirty="0" smtClean="0"/>
              <a:t>      </a:t>
            </a:r>
            <a:r>
              <a:rPr lang="en-US" sz="1200" b="1" dirty="0" smtClean="0">
                <a:latin typeface="Arial Black" pitchFamily="34" charset="0"/>
              </a:rPr>
              <a:t>Road transport </a:t>
            </a:r>
            <a:br>
              <a:rPr lang="en-US" sz="1200" b="1" dirty="0" smtClean="0">
                <a:latin typeface="Arial Black" pitchFamily="34" charset="0"/>
              </a:rPr>
            </a:br>
            <a:r>
              <a:rPr lang="en-US" sz="1200" b="1" dirty="0" smtClean="0">
                <a:latin typeface="Arial Black" pitchFamily="34" charset="0"/>
              </a:rPr>
              <a:t>    Rail transport </a:t>
            </a:r>
            <a:br>
              <a:rPr lang="en-US" sz="1200" b="1" dirty="0" smtClean="0">
                <a:latin typeface="Arial Black" pitchFamily="34" charset="0"/>
              </a:rPr>
            </a:br>
            <a:r>
              <a:rPr lang="en-US" sz="1200" b="1" dirty="0" smtClean="0">
                <a:latin typeface="Arial Black" pitchFamily="34" charset="0"/>
              </a:rPr>
              <a:t>    Sea transport </a:t>
            </a:r>
            <a:r>
              <a:rPr lang="en-US" sz="1200" dirty="0" smtClean="0"/>
              <a:t/>
            </a:r>
            <a:br>
              <a:rPr lang="en-US" sz="1200" dirty="0" smtClean="0"/>
            </a:br>
            <a:r>
              <a:rPr lang="en-US" sz="1200" dirty="0" smtClean="0"/>
              <a:t/>
            </a:r>
            <a:br>
              <a:rPr lang="en-US" sz="1200" dirty="0" smtClean="0"/>
            </a:br>
            <a:r>
              <a:rPr lang="en-US" sz="1200" dirty="0" smtClean="0">
                <a:latin typeface="Arial Black" pitchFamily="34" charset="0"/>
              </a:rPr>
              <a:t> </a:t>
            </a:r>
            <a:r>
              <a:rPr lang="en-US" sz="1200" dirty="0" smtClean="0">
                <a:solidFill>
                  <a:srgbClr val="002060"/>
                </a:solidFill>
                <a:latin typeface="Arial Black" pitchFamily="34" charset="0"/>
              </a:rPr>
              <a:t>9-</a:t>
            </a:r>
            <a:r>
              <a:rPr lang="en-US" sz="1200" b="1" dirty="0" smtClean="0">
                <a:solidFill>
                  <a:srgbClr val="002060"/>
                </a:solidFill>
                <a:latin typeface="Arial Black" pitchFamily="34" charset="0"/>
              </a:rPr>
              <a:t>Basic principles for cargo packing and securing </a:t>
            </a:r>
            <a:r>
              <a:rPr lang="en-US" sz="1200" dirty="0" smtClean="0"/>
              <a:t/>
            </a:r>
            <a:br>
              <a:rPr lang="en-US" sz="1200" dirty="0" smtClean="0"/>
            </a:br>
            <a:r>
              <a:rPr lang="en-US" sz="1200" dirty="0" smtClean="0"/>
              <a:t>       </a:t>
            </a:r>
            <a:r>
              <a:rPr lang="en-US" sz="1200" b="1" dirty="0" smtClean="0">
                <a:latin typeface="Arial Black" pitchFamily="34" charset="0"/>
              </a:rPr>
              <a:t>Prevention from sliding </a:t>
            </a:r>
            <a:br>
              <a:rPr lang="en-US" sz="1200" b="1" dirty="0" smtClean="0">
                <a:latin typeface="Arial Black" pitchFamily="34" charset="0"/>
              </a:rPr>
            </a:br>
            <a:r>
              <a:rPr lang="en-US" sz="1200" b="1" dirty="0" smtClean="0">
                <a:latin typeface="Arial Black" pitchFamily="34" charset="0"/>
              </a:rPr>
              <a:t>     Prevention from tipping </a:t>
            </a:r>
            <a:br>
              <a:rPr lang="en-US" sz="1200" b="1" dirty="0" smtClean="0">
                <a:latin typeface="Arial Black" pitchFamily="34" charset="0"/>
              </a:rPr>
            </a:br>
            <a:r>
              <a:rPr lang="en-US" sz="1200" b="1" dirty="0" smtClean="0">
                <a:latin typeface="Arial Black" pitchFamily="34" charset="0"/>
              </a:rPr>
              <a:t>     Influence of friction </a:t>
            </a:r>
            <a:br>
              <a:rPr lang="en-US" sz="1200" b="1" dirty="0" smtClean="0">
                <a:latin typeface="Arial Black" pitchFamily="34" charset="0"/>
              </a:rPr>
            </a:br>
            <a:r>
              <a:rPr lang="en-US" sz="1200" b="1" dirty="0" smtClean="0">
                <a:latin typeface="Arial Black" pitchFamily="34" charset="0"/>
              </a:rPr>
              <a:t>     Basic principles for cargo securing </a:t>
            </a:r>
            <a:br>
              <a:rPr lang="en-US" sz="1200" b="1" dirty="0" smtClean="0">
                <a:latin typeface="Arial Black" pitchFamily="34" charset="0"/>
              </a:rPr>
            </a:br>
            <a:r>
              <a:rPr lang="en-US" sz="1200" b="1" dirty="0" smtClean="0">
                <a:latin typeface="Arial Black" pitchFamily="34" charset="0"/>
              </a:rPr>
              <a:t>     Dimensions of securing arrangements for combined transportation </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endParaRPr lang="en-US" sz="1200" b="1"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476672"/>
            <a:ext cx="7772400" cy="5976664"/>
          </a:xfrm>
        </p:spPr>
        <p:txBody>
          <a:bodyPr anchor="t">
            <a:normAutofit fontScale="90000"/>
          </a:bodyPr>
          <a:lstStyle/>
          <a:p>
            <a:pPr algn="l"/>
            <a:r>
              <a:rPr lang="en-US" sz="1300" dirty="0" smtClean="0"/>
              <a:t/>
            </a:r>
            <a:br>
              <a:rPr lang="en-US" sz="1300" dirty="0" smtClean="0"/>
            </a:br>
            <a:r>
              <a:rPr lang="en-US" sz="1200" dirty="0" smtClean="0">
                <a:solidFill>
                  <a:srgbClr val="002060"/>
                </a:solidFill>
                <a:latin typeface="Arial Black" pitchFamily="34" charset="0"/>
              </a:rPr>
              <a:t>10-</a:t>
            </a:r>
            <a:r>
              <a:rPr lang="en-US" sz="1300" b="1" dirty="0" smtClean="0">
                <a:solidFill>
                  <a:srgbClr val="002060"/>
                </a:solidFill>
                <a:latin typeface="Arial Black" pitchFamily="34" charset="0"/>
              </a:rPr>
              <a:t>Forces acting on the cargo during transport such as </a:t>
            </a:r>
            <a:r>
              <a:rPr lang="en-US" sz="1300" dirty="0" smtClean="0"/>
              <a:t/>
            </a:r>
            <a:br>
              <a:rPr lang="en-US" sz="1300" dirty="0" smtClean="0"/>
            </a:br>
            <a:r>
              <a:rPr lang="en-US" sz="1300" dirty="0" smtClean="0"/>
              <a:t>       </a:t>
            </a:r>
            <a:r>
              <a:rPr lang="en-US" sz="1300" b="1" dirty="0" smtClean="0">
                <a:latin typeface="Arial Black" pitchFamily="34" charset="0"/>
              </a:rPr>
              <a:t>Road transport </a:t>
            </a:r>
            <a:br>
              <a:rPr lang="en-US" sz="1300" b="1" dirty="0" smtClean="0">
                <a:latin typeface="Arial Black" pitchFamily="34" charset="0"/>
              </a:rPr>
            </a:br>
            <a:r>
              <a:rPr lang="en-US" sz="1300" b="1" dirty="0" smtClean="0">
                <a:latin typeface="Arial Black" pitchFamily="34" charset="0"/>
              </a:rPr>
              <a:t>     Rail transport </a:t>
            </a:r>
            <a:br>
              <a:rPr lang="en-US" sz="1300" b="1" dirty="0" smtClean="0">
                <a:latin typeface="Arial Black" pitchFamily="34" charset="0"/>
              </a:rPr>
            </a:br>
            <a:r>
              <a:rPr lang="en-US" sz="1300" b="1" dirty="0" smtClean="0">
                <a:latin typeface="Arial Black" pitchFamily="34" charset="0"/>
              </a:rPr>
              <a:t>     ea transport </a:t>
            </a:r>
            <a:r>
              <a:rPr lang="en-US" sz="1300" dirty="0" smtClean="0"/>
              <a:t/>
            </a:r>
            <a:br>
              <a:rPr lang="en-US" sz="1300" dirty="0" smtClean="0"/>
            </a:br>
            <a:r>
              <a:rPr lang="en-US" sz="1300" dirty="0" smtClean="0"/>
              <a:t/>
            </a:r>
            <a:br>
              <a:rPr lang="en-US" sz="1300" dirty="0" smtClean="0"/>
            </a:br>
            <a:r>
              <a:rPr lang="en-US" sz="1300" dirty="0" smtClean="0">
                <a:solidFill>
                  <a:srgbClr val="002060"/>
                </a:solidFill>
                <a:latin typeface="Arial Black" pitchFamily="34" charset="0"/>
              </a:rPr>
              <a:t>11-</a:t>
            </a:r>
            <a:r>
              <a:rPr lang="en-US" sz="1300" b="1" dirty="0" smtClean="0">
                <a:solidFill>
                  <a:srgbClr val="002060"/>
                </a:solidFill>
                <a:latin typeface="Arial Black" pitchFamily="34" charset="0"/>
              </a:rPr>
              <a:t>Basic principles for cargo packing and securing </a:t>
            </a:r>
            <a:r>
              <a:rPr lang="en-US" sz="1300" dirty="0" smtClean="0"/>
              <a:t/>
            </a:r>
            <a:br>
              <a:rPr lang="en-US" sz="1300" dirty="0" smtClean="0"/>
            </a:br>
            <a:r>
              <a:rPr lang="en-US" sz="1300" dirty="0" smtClean="0"/>
              <a:t>       </a:t>
            </a:r>
            <a:r>
              <a:rPr lang="en-US" sz="1300" b="1" dirty="0" smtClean="0">
                <a:latin typeface="Arial Black" pitchFamily="34" charset="0"/>
              </a:rPr>
              <a:t>Prevention from sliding </a:t>
            </a:r>
            <a:br>
              <a:rPr lang="en-US" sz="1300" b="1" dirty="0" smtClean="0">
                <a:latin typeface="Arial Black" pitchFamily="34" charset="0"/>
              </a:rPr>
            </a:br>
            <a:r>
              <a:rPr lang="en-US" sz="1300" b="1" dirty="0" smtClean="0">
                <a:latin typeface="Arial Black" pitchFamily="34" charset="0"/>
              </a:rPr>
              <a:t>     Prevention from tipping </a:t>
            </a:r>
            <a:br>
              <a:rPr lang="en-US" sz="1300" b="1" dirty="0" smtClean="0">
                <a:latin typeface="Arial Black" pitchFamily="34" charset="0"/>
              </a:rPr>
            </a:br>
            <a:r>
              <a:rPr lang="en-US" sz="1300" b="1" dirty="0" smtClean="0">
                <a:latin typeface="Arial Black" pitchFamily="34" charset="0"/>
              </a:rPr>
              <a:t>     Influence of friction </a:t>
            </a:r>
            <a:br>
              <a:rPr lang="en-US" sz="1300" b="1" dirty="0" smtClean="0">
                <a:latin typeface="Arial Black" pitchFamily="34" charset="0"/>
              </a:rPr>
            </a:br>
            <a:r>
              <a:rPr lang="en-US" sz="1300" b="1" dirty="0" smtClean="0">
                <a:latin typeface="Arial Black" pitchFamily="34" charset="0"/>
              </a:rPr>
              <a:t>     Basic principles for cargo securing </a:t>
            </a:r>
            <a:br>
              <a:rPr lang="en-US" sz="1300" b="1" dirty="0" smtClean="0">
                <a:latin typeface="Arial Black" pitchFamily="34" charset="0"/>
              </a:rPr>
            </a:br>
            <a:r>
              <a:rPr lang="en-US" sz="1300" b="1" dirty="0" smtClean="0">
                <a:latin typeface="Arial Black" pitchFamily="34" charset="0"/>
              </a:rPr>
              <a:t>     Dimensions of securing arrangements for combined transportation </a:t>
            </a:r>
            <a:br>
              <a:rPr lang="en-US" sz="1300" b="1" dirty="0" smtClean="0">
                <a:latin typeface="Arial Black" pitchFamily="34" charset="0"/>
              </a:rPr>
            </a:br>
            <a:r>
              <a:rPr lang="en-US" sz="1300" dirty="0" smtClean="0"/>
              <a:t/>
            </a:r>
            <a:br>
              <a:rPr lang="en-US" sz="1300" dirty="0" smtClean="0"/>
            </a:br>
            <a:r>
              <a:rPr lang="en-US" sz="1300" dirty="0" smtClean="0">
                <a:solidFill>
                  <a:srgbClr val="002060"/>
                </a:solidFill>
                <a:latin typeface="Arial Black" pitchFamily="34" charset="0"/>
              </a:rPr>
              <a:t>12-</a:t>
            </a:r>
            <a:r>
              <a:rPr lang="en-US" sz="1300" b="1" dirty="0" smtClean="0">
                <a:solidFill>
                  <a:srgbClr val="002060"/>
                </a:solidFill>
                <a:latin typeface="Arial Black" pitchFamily="34" charset="0"/>
              </a:rPr>
              <a:t>types of </a:t>
            </a:r>
            <a:r>
              <a:rPr lang="en-US" sz="1300" b="1" dirty="0" err="1" smtClean="0">
                <a:solidFill>
                  <a:srgbClr val="002060"/>
                </a:solidFill>
                <a:latin typeface="Arial Black" pitchFamily="34" charset="0"/>
              </a:rPr>
              <a:t>ctu’s</a:t>
            </a:r>
            <a:r>
              <a:rPr lang="en-US" sz="1300" b="1" dirty="0" smtClean="0">
                <a:solidFill>
                  <a:srgbClr val="002060"/>
                </a:solidFill>
                <a:latin typeface="Arial Black" pitchFamily="34" charset="0"/>
              </a:rPr>
              <a:t> </a:t>
            </a:r>
            <a:r>
              <a:rPr lang="en-US" sz="1300" dirty="0" smtClean="0"/>
              <a:t/>
            </a:r>
            <a:br>
              <a:rPr lang="en-US" sz="1300" dirty="0" smtClean="0"/>
            </a:br>
            <a:r>
              <a:rPr lang="en-US" sz="1300" dirty="0" smtClean="0"/>
              <a:t>       </a:t>
            </a:r>
            <a:r>
              <a:rPr lang="en-US" sz="1300" b="1" dirty="0" smtClean="0">
                <a:latin typeface="Arial Black" pitchFamily="34" charset="0"/>
              </a:rPr>
              <a:t>Containers </a:t>
            </a:r>
            <a:br>
              <a:rPr lang="en-US" sz="1300" b="1" dirty="0" smtClean="0">
                <a:latin typeface="Arial Black" pitchFamily="34" charset="0"/>
              </a:rPr>
            </a:br>
            <a:r>
              <a:rPr lang="en-US" sz="1300" b="1" dirty="0" smtClean="0">
                <a:latin typeface="Arial Black" pitchFamily="34" charset="0"/>
              </a:rPr>
              <a:t>     Flats </a:t>
            </a:r>
            <a:br>
              <a:rPr lang="en-US" sz="1300" b="1" dirty="0" smtClean="0">
                <a:latin typeface="Arial Black" pitchFamily="34" charset="0"/>
              </a:rPr>
            </a:br>
            <a:r>
              <a:rPr lang="en-US" sz="1300" b="1" dirty="0" smtClean="0">
                <a:latin typeface="Arial Black" pitchFamily="34" charset="0"/>
              </a:rPr>
              <a:t>     Swap-body </a:t>
            </a:r>
            <a:br>
              <a:rPr lang="en-US" sz="1300" b="1" dirty="0" smtClean="0">
                <a:latin typeface="Arial Black" pitchFamily="34" charset="0"/>
              </a:rPr>
            </a:br>
            <a:r>
              <a:rPr lang="en-US" sz="1300" b="1" dirty="0" smtClean="0">
                <a:latin typeface="Arial Black" pitchFamily="34" charset="0"/>
              </a:rPr>
              <a:t>     Road vehicles </a:t>
            </a:r>
            <a:br>
              <a:rPr lang="en-US" sz="1300" b="1" dirty="0" smtClean="0">
                <a:latin typeface="Arial Black" pitchFamily="34" charset="0"/>
              </a:rPr>
            </a:br>
            <a:r>
              <a:rPr lang="en-US" sz="1300" b="1" dirty="0" smtClean="0">
                <a:latin typeface="Arial Black" pitchFamily="34" charset="0"/>
              </a:rPr>
              <a:t>     Rail cars/wagons</a:t>
            </a:r>
            <a:br>
              <a:rPr lang="en-US" sz="1300" b="1" dirty="0" smtClean="0">
                <a:latin typeface="Arial Black" pitchFamily="34" charset="0"/>
              </a:rPr>
            </a:br>
            <a:r>
              <a:rPr lang="en-US" sz="1300" b="1" dirty="0" smtClean="0">
                <a:latin typeface="Arial Black" pitchFamily="34" charset="0"/>
              </a:rPr>
              <a:t>     Forks </a:t>
            </a:r>
            <a:br>
              <a:rPr lang="en-US" sz="1300" b="1" dirty="0" smtClean="0">
                <a:latin typeface="Arial Black" pitchFamily="34" charset="0"/>
              </a:rPr>
            </a:br>
            <a:r>
              <a:rPr lang="en-US" sz="1300" b="1" dirty="0" smtClean="0">
                <a:latin typeface="Arial Black" pitchFamily="34" charset="0"/>
              </a:rPr>
              <a:t>     Cranes</a:t>
            </a:r>
            <a:br>
              <a:rPr lang="en-US" sz="1300" b="1" dirty="0" smtClean="0">
                <a:latin typeface="Arial Black" pitchFamily="34" charset="0"/>
              </a:rPr>
            </a:br>
            <a:r>
              <a:rPr lang="en-US" sz="1300" b="1" dirty="0" smtClean="0">
                <a:latin typeface="Arial Black" pitchFamily="34" charset="0"/>
              </a:rPr>
              <a:t>     Straddle carriers </a:t>
            </a:r>
            <a:br>
              <a:rPr lang="en-US" sz="1300" b="1" dirty="0" smtClean="0">
                <a:latin typeface="Arial Black" pitchFamily="34" charset="0"/>
              </a:rPr>
            </a:br>
            <a:r>
              <a:rPr lang="en-US" sz="1300" b="1" dirty="0" smtClean="0">
                <a:latin typeface="Arial Black" pitchFamily="34" charset="0"/>
              </a:rPr>
              <a:t>     Overhead cranes </a:t>
            </a:r>
            <a:br>
              <a:rPr lang="en-US" sz="1300" b="1" dirty="0" smtClean="0">
                <a:latin typeface="Arial Black" pitchFamily="34" charset="0"/>
              </a:rPr>
            </a:br>
            <a:r>
              <a:rPr lang="en-US" sz="1300" b="1" dirty="0" smtClean="0">
                <a:latin typeface="Arial Black" pitchFamily="34" charset="0"/>
              </a:rPr>
              <a:t>     Other Terminal equipment</a:t>
            </a:r>
            <a:r>
              <a:rPr lang="en-US" sz="1200" b="1" dirty="0">
                <a:solidFill>
                  <a:srgbClr val="0070C0"/>
                </a:solidFill>
                <a:latin typeface="Arial Black" pitchFamily="34" charset="0"/>
              </a:rPr>
              <a:t/>
            </a:r>
            <a:br>
              <a:rPr lang="en-US" sz="1200" b="1" dirty="0">
                <a:solidFill>
                  <a:srgbClr val="0070C0"/>
                </a:solidFill>
                <a:latin typeface="Arial Black" pitchFamily="34" charset="0"/>
              </a:rPr>
            </a:b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b="1" dirty="0">
                <a:solidFill>
                  <a:srgbClr val="0070C0"/>
                </a:solidFill>
                <a:latin typeface="Arial Black" pitchFamily="34" charset="0"/>
              </a:rPr>
              <a:t/>
            </a:r>
            <a:br>
              <a:rPr lang="en-US" sz="1200" b="1" dirty="0">
                <a:solidFill>
                  <a:srgbClr val="0070C0"/>
                </a:solidFill>
                <a:latin typeface="Arial Black" pitchFamily="34" charset="0"/>
              </a:rPr>
            </a:b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b="1" dirty="0" smtClean="0">
                <a:solidFill>
                  <a:srgbClr val="0070C0"/>
                </a:solidFill>
                <a:latin typeface="Arial Black" pitchFamily="34" charset="0"/>
              </a:rPr>
              <a:t/>
            </a:r>
            <a:br>
              <a:rPr lang="en-US" sz="1200" b="1" dirty="0" smtClean="0">
                <a:solidFill>
                  <a:srgbClr val="0070C0"/>
                </a:solidFill>
                <a:latin typeface="Arial Black" pitchFamily="34" charset="0"/>
              </a:rPr>
            </a:br>
            <a:r>
              <a:rPr lang="en-US" sz="1200" dirty="0" smtClean="0"/>
              <a:t/>
            </a:r>
            <a:br>
              <a:rPr lang="en-US" sz="1200" dirty="0" smtClean="0"/>
            </a:br>
            <a:endParaRPr lang="en-US" sz="1200" dirty="0">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0648"/>
            <a:ext cx="7772400" cy="6336703"/>
          </a:xfrm>
        </p:spPr>
        <p:txBody>
          <a:bodyPr anchor="t">
            <a:normAutofit/>
          </a:bodyPr>
          <a:lstStyle/>
          <a:p>
            <a:pPr algn="l"/>
            <a:r>
              <a:rPr lang="en-US" sz="1200" b="1" dirty="0" smtClean="0">
                <a:solidFill>
                  <a:srgbClr val="002060"/>
                </a:solidFill>
                <a:latin typeface="Arial Black" pitchFamily="34" charset="0"/>
              </a:rPr>
              <a:t>13-Cargo care consciousness and cargo plannin</a:t>
            </a:r>
            <a:r>
              <a:rPr lang="en-US" sz="1200" b="1" dirty="0" smtClean="0">
                <a:latin typeface="Arial Black" pitchFamily="34" charset="0"/>
              </a:rPr>
              <a:t>g </a:t>
            </a:r>
            <a:r>
              <a:rPr lang="en-US" sz="1200" b="1" dirty="0">
                <a:latin typeface="Arial Black" pitchFamily="34" charset="0"/>
              </a:rPr>
              <a:t/>
            </a:r>
            <a:br>
              <a:rPr lang="en-US" sz="1200" b="1" dirty="0">
                <a:latin typeface="Arial Black" pitchFamily="34" charset="0"/>
              </a:rPr>
            </a:br>
            <a:r>
              <a:rPr lang="en-US" sz="1200" b="1" dirty="0" smtClean="0">
                <a:latin typeface="Arial Black" pitchFamily="34" charset="0"/>
              </a:rPr>
              <a:t>      Choice of transport means </a:t>
            </a:r>
            <a:br>
              <a:rPr lang="en-US" sz="1200" b="1" dirty="0" smtClean="0">
                <a:latin typeface="Arial Black" pitchFamily="34" charset="0"/>
              </a:rPr>
            </a:br>
            <a:r>
              <a:rPr lang="en-US" sz="1200" b="1" dirty="0" smtClean="0">
                <a:latin typeface="Arial Black" pitchFamily="34" charset="0"/>
              </a:rPr>
              <a:t>      Choice of CTU type </a:t>
            </a:r>
            <a:br>
              <a:rPr lang="en-US" sz="1200" b="1" dirty="0" smtClean="0">
                <a:latin typeface="Arial Black" pitchFamily="34" charset="0"/>
              </a:rPr>
            </a:br>
            <a:r>
              <a:rPr lang="en-US" sz="1200" b="1" dirty="0" smtClean="0">
                <a:latin typeface="Arial Black" pitchFamily="34" charset="0"/>
              </a:rPr>
              <a:t>      Check of CTU prior to packing </a:t>
            </a:r>
            <a:br>
              <a:rPr lang="en-US" sz="1200" b="1" dirty="0" smtClean="0">
                <a:latin typeface="Arial Black" pitchFamily="34" charset="0"/>
              </a:rPr>
            </a:br>
            <a:r>
              <a:rPr lang="en-US" sz="1200" b="1" dirty="0" smtClean="0">
                <a:latin typeface="Arial Black" pitchFamily="34" charset="0"/>
              </a:rPr>
              <a:t>      Cargo distribution in CTUs </a:t>
            </a:r>
            <a:br>
              <a:rPr lang="en-US" sz="1200" b="1" dirty="0" smtClean="0">
                <a:latin typeface="Arial Black" pitchFamily="34" charset="0"/>
              </a:rPr>
            </a:br>
            <a:r>
              <a:rPr lang="en-US" sz="1200" b="1" dirty="0" smtClean="0">
                <a:latin typeface="Arial Black" pitchFamily="34" charset="0"/>
              </a:rPr>
              <a:t>      Requirements from the receiver of cargo regarding cargo packing </a:t>
            </a:r>
            <a:br>
              <a:rPr lang="en-US" sz="1200" b="1" dirty="0" smtClean="0">
                <a:latin typeface="Arial Black" pitchFamily="34" charset="0"/>
              </a:rPr>
            </a:br>
            <a:r>
              <a:rPr lang="en-US" sz="1200" b="1" dirty="0" smtClean="0">
                <a:latin typeface="Arial Black" pitchFamily="34" charset="0"/>
              </a:rPr>
              <a:t>      Condensation risks in CTUs </a:t>
            </a:r>
            <a:br>
              <a:rPr lang="en-US" sz="1200" b="1" dirty="0" smtClean="0">
                <a:latin typeface="Arial Black" pitchFamily="34" charset="0"/>
              </a:rPr>
            </a:br>
            <a:r>
              <a:rPr lang="en-US" sz="1200" b="1" dirty="0" smtClean="0">
                <a:latin typeface="Arial Black" pitchFamily="34" charset="0"/>
              </a:rPr>
              <a:t>      Symbols for cargo handling </a:t>
            </a:r>
            <a:br>
              <a:rPr lang="en-US" sz="1200" b="1" dirty="0" smtClean="0">
                <a:latin typeface="Arial Black" pitchFamily="34" charset="0"/>
              </a:rPr>
            </a:br>
            <a:r>
              <a:rPr lang="en-US" sz="1200" b="1" dirty="0">
                <a:latin typeface="Arial Black" pitchFamily="34" charset="0"/>
              </a:rPr>
              <a:t/>
            </a:r>
            <a:br>
              <a:rPr lang="en-US" sz="1200" b="1" dirty="0">
                <a:latin typeface="Arial Black" pitchFamily="34" charset="0"/>
              </a:rPr>
            </a:br>
            <a:r>
              <a:rPr lang="en-US" sz="1200" b="1" dirty="0" smtClean="0">
                <a:solidFill>
                  <a:srgbClr val="002060"/>
                </a:solidFill>
                <a:latin typeface="Arial Black" pitchFamily="34" charset="0"/>
              </a:rPr>
              <a:t>14-Different methods for cargo packing and securing </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Lashing </a:t>
            </a:r>
            <a:br>
              <a:rPr lang="en-US" sz="1200" b="1" dirty="0" smtClean="0">
                <a:latin typeface="Arial Black" pitchFamily="34" charset="0"/>
              </a:rPr>
            </a:br>
            <a:r>
              <a:rPr lang="en-US" sz="1200" b="1" dirty="0" smtClean="0">
                <a:latin typeface="Arial Black" pitchFamily="34" charset="0"/>
              </a:rPr>
              <a:t>     Blocking and bracing</a:t>
            </a:r>
            <a:br>
              <a:rPr lang="en-US" sz="1200" b="1" dirty="0" smtClean="0">
                <a:latin typeface="Arial Black" pitchFamily="34" charset="0"/>
              </a:rPr>
            </a:br>
            <a:r>
              <a:rPr lang="en-US" sz="1200" b="1" dirty="0" smtClean="0">
                <a:latin typeface="Arial Black" pitchFamily="34" charset="0"/>
              </a:rPr>
              <a:t>     Increasing friction </a:t>
            </a:r>
            <a:br>
              <a:rPr lang="en-US" sz="1200" b="1" dirty="0" smtClean="0">
                <a:latin typeface="Arial Black" pitchFamily="34" charset="0"/>
              </a:rPr>
            </a:br>
            <a:r>
              <a:rPr lang="en-US" sz="1200" b="1" dirty="0">
                <a:latin typeface="Arial Black" pitchFamily="34" charset="0"/>
              </a:rPr>
              <a:t/>
            </a:r>
            <a:br>
              <a:rPr lang="en-US" sz="1200" b="1" dirty="0">
                <a:latin typeface="Arial Black" pitchFamily="34" charset="0"/>
              </a:rPr>
            </a:br>
            <a:r>
              <a:rPr lang="en-US" sz="1200" b="1" dirty="0" smtClean="0">
                <a:solidFill>
                  <a:srgbClr val="002060"/>
                </a:solidFill>
                <a:latin typeface="Arial Black" pitchFamily="34" charset="0"/>
              </a:rPr>
              <a:t>15-Equipment for securing and protection of cargo </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Fixed equipment on CTUs </a:t>
            </a:r>
            <a:br>
              <a:rPr lang="en-US" sz="1200" b="1" dirty="0" smtClean="0">
                <a:latin typeface="Arial Black" pitchFamily="34" charset="0"/>
              </a:rPr>
            </a:br>
            <a:r>
              <a:rPr lang="en-US" sz="1200" b="1" dirty="0" smtClean="0">
                <a:latin typeface="Arial Black" pitchFamily="34" charset="0"/>
              </a:rPr>
              <a:t>     Reusable cargo securing equipment </a:t>
            </a:r>
            <a:br>
              <a:rPr lang="en-US" sz="1200" b="1" dirty="0" smtClean="0">
                <a:latin typeface="Arial Black" pitchFamily="34" charset="0"/>
              </a:rPr>
            </a:br>
            <a:r>
              <a:rPr lang="en-US" sz="1200" b="1" dirty="0" smtClean="0">
                <a:latin typeface="Arial Black" pitchFamily="34" charset="0"/>
              </a:rPr>
              <a:t>     One-way equipment </a:t>
            </a:r>
            <a:br>
              <a:rPr lang="en-US" sz="1200" b="1" dirty="0" smtClean="0">
                <a:latin typeface="Arial Black" pitchFamily="34" charset="0"/>
              </a:rPr>
            </a:br>
            <a:r>
              <a:rPr lang="en-US" sz="1200" b="1" dirty="0" smtClean="0">
                <a:latin typeface="Arial Black" pitchFamily="34" charset="0"/>
              </a:rPr>
              <a:t>     Inspection and rejection of securing equipment</a:t>
            </a:r>
            <a:br>
              <a:rPr lang="en-US" sz="1200" b="1" dirty="0" smtClean="0">
                <a:latin typeface="Arial Black" pitchFamily="34" charset="0"/>
              </a:rPr>
            </a:br>
            <a:r>
              <a:rPr lang="en-US" sz="1200" b="1" dirty="0">
                <a:latin typeface="Arial Black" pitchFamily="34" charset="0"/>
              </a:rPr>
              <a:t/>
            </a:r>
            <a:br>
              <a:rPr lang="en-US" sz="1200" b="1" dirty="0">
                <a:latin typeface="Arial Black" pitchFamily="34" charset="0"/>
              </a:rPr>
            </a:br>
            <a:r>
              <a:rPr lang="en-US" sz="1200" b="1" dirty="0" smtClean="0">
                <a:solidFill>
                  <a:srgbClr val="002060"/>
                </a:solidFill>
                <a:latin typeface="Arial Black" pitchFamily="34" charset="0"/>
              </a:rPr>
              <a:t>16-Packing and securing of unitized cargo (bulk) </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Cases (boxes) </a:t>
            </a:r>
            <a:br>
              <a:rPr lang="en-US" sz="1200" b="1" dirty="0" smtClean="0">
                <a:latin typeface="Arial Black" pitchFamily="34" charset="0"/>
              </a:rPr>
            </a:br>
            <a:r>
              <a:rPr lang="en-US" sz="1200" b="1" dirty="0" smtClean="0">
                <a:latin typeface="Arial Black" pitchFamily="34" charset="0"/>
              </a:rPr>
              <a:t>     Palletized cargoes </a:t>
            </a:r>
            <a:br>
              <a:rPr lang="en-US" sz="1200" b="1" dirty="0" smtClean="0">
                <a:latin typeface="Arial Black" pitchFamily="34" charset="0"/>
              </a:rPr>
            </a:br>
            <a:r>
              <a:rPr lang="en-US" sz="1200" b="1" dirty="0" smtClean="0">
                <a:latin typeface="Arial Black" pitchFamily="34" charset="0"/>
              </a:rPr>
              <a:t>     Bales and bundles </a:t>
            </a:r>
            <a:br>
              <a:rPr lang="en-US" sz="1200" b="1" dirty="0" smtClean="0">
                <a:latin typeface="Arial Black" pitchFamily="34" charset="0"/>
              </a:rPr>
            </a:br>
            <a:r>
              <a:rPr lang="en-US" sz="1200" b="1" dirty="0" smtClean="0">
                <a:latin typeface="Arial Black" pitchFamily="34" charset="0"/>
              </a:rPr>
              <a:t>     Bags on pallets </a:t>
            </a:r>
            <a:br>
              <a:rPr lang="en-US" sz="1200" b="1" dirty="0" smtClean="0">
                <a:latin typeface="Arial Black" pitchFamily="34" charset="0"/>
              </a:rPr>
            </a:br>
            <a:r>
              <a:rPr lang="en-US" sz="1200" b="1" dirty="0" smtClean="0">
                <a:latin typeface="Arial Black" pitchFamily="34" charset="0"/>
              </a:rPr>
              <a:t>     Flexible IBCs </a:t>
            </a:r>
            <a:br>
              <a:rPr lang="en-US" sz="1200" b="1" dirty="0" smtClean="0">
                <a:latin typeface="Arial Black" pitchFamily="34" charset="0"/>
              </a:rPr>
            </a:br>
            <a:r>
              <a:rPr lang="en-US" sz="1200" b="1" dirty="0" smtClean="0">
                <a:latin typeface="Arial Black" pitchFamily="34" charset="0"/>
              </a:rPr>
              <a:t>     Slabs and panels </a:t>
            </a:r>
            <a:br>
              <a:rPr lang="en-US" sz="1200" b="1" dirty="0" smtClean="0">
                <a:latin typeface="Arial Black" pitchFamily="34" charset="0"/>
              </a:rPr>
            </a:br>
            <a:r>
              <a:rPr lang="en-US" sz="1200" b="1" dirty="0" smtClean="0">
                <a:latin typeface="Arial Black" pitchFamily="34" charset="0"/>
              </a:rPr>
              <a:t>     Barrels </a:t>
            </a:r>
            <a:br>
              <a:rPr lang="en-US" sz="1200" b="1" dirty="0" smtClean="0">
                <a:latin typeface="Arial Black" pitchFamily="34" charset="0"/>
              </a:rPr>
            </a:br>
            <a:r>
              <a:rPr lang="en-US" sz="1200" b="1" dirty="0" smtClean="0">
                <a:latin typeface="Arial Black" pitchFamily="34" charset="0"/>
              </a:rPr>
              <a:t>     Pipes </a:t>
            </a:r>
            <a:br>
              <a:rPr lang="en-US" sz="1200" b="1" dirty="0" smtClean="0">
                <a:latin typeface="Arial Black" pitchFamily="34" charset="0"/>
              </a:rPr>
            </a:br>
            <a:r>
              <a:rPr lang="en-US" sz="1200" b="1" dirty="0" smtClean="0">
                <a:latin typeface="Arial Black" pitchFamily="34" charset="0"/>
              </a:rPr>
              <a:t>     Cartons</a:t>
            </a:r>
            <a:endParaRPr lang="en-US" sz="1200" b="1" dirty="0">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0648"/>
            <a:ext cx="8458200" cy="6597352"/>
          </a:xfrm>
        </p:spPr>
        <p:txBody>
          <a:bodyPr anchor="t">
            <a:normAutofit fontScale="90000"/>
          </a:bodyPr>
          <a:lstStyle/>
          <a:p>
            <a:pPr algn="l"/>
            <a:r>
              <a:rPr lang="en-US" sz="1300" b="1" dirty="0" smtClean="0">
                <a:solidFill>
                  <a:srgbClr val="002060"/>
                </a:solidFill>
                <a:latin typeface="Arial Black" pitchFamily="34" charset="0"/>
              </a:rPr>
              <a:t>17-Packing and securing of non-unitized cargo (break-bulk) </a:t>
            </a:r>
            <a:r>
              <a:rPr lang="en-US" sz="1300" b="1" dirty="0" smtClean="0">
                <a:latin typeface="Arial Black" pitchFamily="34" charset="0"/>
              </a:rPr>
              <a:t/>
            </a:r>
            <a:br>
              <a:rPr lang="en-US" sz="1300" b="1" dirty="0" smtClean="0">
                <a:latin typeface="Arial Black" pitchFamily="34" charset="0"/>
              </a:rPr>
            </a:br>
            <a:r>
              <a:rPr lang="en-US" sz="1300" b="1" dirty="0" smtClean="0">
                <a:latin typeface="Arial Black" pitchFamily="34" charset="0"/>
              </a:rPr>
              <a:t>     Different types of packaged cargoes loaded together </a:t>
            </a:r>
            <a:br>
              <a:rPr lang="en-US" sz="1300" b="1" dirty="0" smtClean="0">
                <a:latin typeface="Arial Black" pitchFamily="34" charset="0"/>
              </a:rPr>
            </a:br>
            <a:r>
              <a:rPr lang="en-US" sz="1300" b="1" dirty="0" smtClean="0">
                <a:latin typeface="Arial Black" pitchFamily="34" charset="0"/>
              </a:rPr>
              <a:t>     Packing of heavy and light cargoes together </a:t>
            </a:r>
            <a:br>
              <a:rPr lang="en-US" sz="1300" b="1" dirty="0" smtClean="0">
                <a:latin typeface="Arial Black" pitchFamily="34" charset="0"/>
              </a:rPr>
            </a:br>
            <a:r>
              <a:rPr lang="en-US" sz="1300" b="1" dirty="0" smtClean="0">
                <a:latin typeface="Arial Black" pitchFamily="34" charset="0"/>
              </a:rPr>
              <a:t>     Packing of rigid and non-rigid cargoes together </a:t>
            </a:r>
            <a:br>
              <a:rPr lang="en-US" sz="1300" b="1" dirty="0" smtClean="0">
                <a:latin typeface="Arial Black" pitchFamily="34" charset="0"/>
              </a:rPr>
            </a:br>
            <a:r>
              <a:rPr lang="en-US" sz="1300" b="1" dirty="0" smtClean="0">
                <a:latin typeface="Arial Black" pitchFamily="34" charset="0"/>
              </a:rPr>
              <a:t>     Packing of long and short cargoes together </a:t>
            </a:r>
            <a:br>
              <a:rPr lang="en-US" sz="1300" b="1" dirty="0" smtClean="0">
                <a:latin typeface="Arial Black" pitchFamily="34" charset="0"/>
              </a:rPr>
            </a:br>
            <a:r>
              <a:rPr lang="en-US" sz="1300" b="1" dirty="0" smtClean="0">
                <a:latin typeface="Arial Black" pitchFamily="34" charset="0"/>
              </a:rPr>
              <a:t>     Packing of high and low cargoes together </a:t>
            </a:r>
            <a:br>
              <a:rPr lang="en-US" sz="1300" b="1" dirty="0" smtClean="0">
                <a:latin typeface="Arial Black" pitchFamily="34" charset="0"/>
              </a:rPr>
            </a:br>
            <a:r>
              <a:rPr lang="en-US" sz="1300" b="1" dirty="0" smtClean="0">
                <a:latin typeface="Arial Black" pitchFamily="34" charset="0"/>
              </a:rPr>
              <a:t>     Packing of liquid and dry cargoes together </a:t>
            </a:r>
            <a:br>
              <a:rPr lang="en-US" sz="13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b="1" dirty="0" smtClean="0">
                <a:solidFill>
                  <a:srgbClr val="002060"/>
                </a:solidFill>
                <a:latin typeface="Arial Black" pitchFamily="34" charset="0"/>
              </a:rPr>
              <a:t>18-</a:t>
            </a:r>
            <a:r>
              <a:rPr lang="en-US" sz="1300" b="1" dirty="0" smtClean="0">
                <a:solidFill>
                  <a:srgbClr val="002060"/>
                </a:solidFill>
                <a:latin typeface="Arial Black" pitchFamily="34" charset="0"/>
              </a:rPr>
              <a:t>Packing and securing of paper products </a:t>
            </a:r>
            <a:r>
              <a:rPr lang="en-US" sz="1300" b="1" dirty="0" smtClean="0">
                <a:latin typeface="Arial Black" pitchFamily="34" charset="0"/>
              </a:rPr>
              <a:t/>
            </a:r>
            <a:br>
              <a:rPr lang="en-US" sz="1300" b="1" dirty="0" smtClean="0">
                <a:latin typeface="Arial Black" pitchFamily="34" charset="0"/>
              </a:rPr>
            </a:br>
            <a:r>
              <a:rPr lang="en-US" sz="1300" b="1" dirty="0" smtClean="0">
                <a:latin typeface="Arial Black" pitchFamily="34" charset="0"/>
              </a:rPr>
              <a:t>     General guidelines for the packing and securing of paper products </a:t>
            </a:r>
            <a:br>
              <a:rPr lang="en-US" sz="1300" b="1" dirty="0" smtClean="0">
                <a:latin typeface="Arial Black" pitchFamily="34" charset="0"/>
              </a:rPr>
            </a:br>
            <a:r>
              <a:rPr lang="en-US" sz="1300" b="1" dirty="0" smtClean="0">
                <a:latin typeface="Arial Black" pitchFamily="34" charset="0"/>
              </a:rPr>
              <a:t>     Vertical rolls </a:t>
            </a:r>
            <a:br>
              <a:rPr lang="en-US" sz="1300" b="1" dirty="0" smtClean="0">
                <a:latin typeface="Arial Black" pitchFamily="34" charset="0"/>
              </a:rPr>
            </a:br>
            <a:r>
              <a:rPr lang="en-US" sz="1300" b="1" dirty="0" smtClean="0">
                <a:latin typeface="Arial Black" pitchFamily="34" charset="0"/>
              </a:rPr>
              <a:t>     Horizontal rolls </a:t>
            </a:r>
            <a:br>
              <a:rPr lang="en-US" sz="1300" b="1" dirty="0" smtClean="0">
                <a:latin typeface="Arial Black" pitchFamily="34" charset="0"/>
              </a:rPr>
            </a:br>
            <a:r>
              <a:rPr lang="en-US" sz="1300" b="1" dirty="0" smtClean="0">
                <a:latin typeface="Arial Black" pitchFamily="34" charset="0"/>
              </a:rPr>
              <a:t>     Sheet paper on pallets </a:t>
            </a:r>
            <a:r>
              <a:rPr lang="en-US" sz="1200" b="1" dirty="0" smtClean="0">
                <a:latin typeface="Arial Black" pitchFamily="34" charset="0"/>
              </a:rPr>
              <a:t/>
            </a:r>
            <a:br>
              <a:rPr lang="en-US" sz="1200" b="1" dirty="0" smtClean="0">
                <a:latin typeface="Arial Black" pitchFamily="34" charset="0"/>
              </a:rPr>
            </a:br>
            <a:r>
              <a:rPr lang="en-US" sz="1200" b="1" dirty="0">
                <a:latin typeface="Arial Black" pitchFamily="34" charset="0"/>
              </a:rPr>
              <a:t/>
            </a:r>
            <a:br>
              <a:rPr lang="en-US" sz="1200" b="1" dirty="0">
                <a:latin typeface="Arial Black" pitchFamily="34" charset="0"/>
              </a:rPr>
            </a:br>
            <a:r>
              <a:rPr lang="en-US" sz="1300" b="1" dirty="0" smtClean="0">
                <a:latin typeface="Arial Black" pitchFamily="34" charset="0"/>
              </a:rPr>
              <a:t> </a:t>
            </a:r>
            <a:r>
              <a:rPr lang="en-US" sz="1300" b="1" dirty="0" smtClean="0">
                <a:solidFill>
                  <a:srgbClr val="002060"/>
                </a:solidFill>
                <a:latin typeface="Arial Black" pitchFamily="34" charset="0"/>
              </a:rPr>
              <a:t>19-Packing and securing of cargo requiring special techniques </a:t>
            </a:r>
            <a:r>
              <a:rPr lang="en-US" sz="1300" b="1" dirty="0" smtClean="0">
                <a:latin typeface="Arial Black" pitchFamily="34" charset="0"/>
              </a:rPr>
              <a:t/>
            </a:r>
            <a:br>
              <a:rPr lang="en-US" sz="1300" b="1" dirty="0" smtClean="0">
                <a:latin typeface="Arial Black" pitchFamily="34" charset="0"/>
              </a:rPr>
            </a:br>
            <a:r>
              <a:rPr lang="en-US" sz="1300" b="1" dirty="0" smtClean="0">
                <a:latin typeface="Arial Black" pitchFamily="34" charset="0"/>
              </a:rPr>
              <a:t>      Steel coils </a:t>
            </a:r>
            <a:br>
              <a:rPr lang="en-US" sz="1300" b="1" dirty="0" smtClean="0">
                <a:latin typeface="Arial Black" pitchFamily="34" charset="0"/>
              </a:rPr>
            </a:br>
            <a:r>
              <a:rPr lang="en-US" sz="1300" b="1" dirty="0" smtClean="0">
                <a:latin typeface="Arial Black" pitchFamily="34" charset="0"/>
              </a:rPr>
              <a:t>      Cable drums (reels) </a:t>
            </a:r>
            <a:br>
              <a:rPr lang="en-US" sz="1300" b="1" dirty="0" smtClean="0">
                <a:latin typeface="Arial Black" pitchFamily="34" charset="0"/>
              </a:rPr>
            </a:br>
            <a:r>
              <a:rPr lang="en-US" sz="1300" b="1" dirty="0" smtClean="0">
                <a:latin typeface="Arial Black" pitchFamily="34" charset="0"/>
              </a:rPr>
              <a:t>      Wire coils </a:t>
            </a:r>
            <a:br>
              <a:rPr lang="en-US" sz="1300" b="1" dirty="0" smtClean="0">
                <a:latin typeface="Arial Black" pitchFamily="34" charset="0"/>
              </a:rPr>
            </a:br>
            <a:r>
              <a:rPr lang="en-US" sz="1300" b="1" dirty="0" smtClean="0">
                <a:latin typeface="Arial Black" pitchFamily="34" charset="0"/>
              </a:rPr>
              <a:t>      Steel slabs </a:t>
            </a:r>
            <a:br>
              <a:rPr lang="en-US" sz="1300" b="1" dirty="0" smtClean="0">
                <a:latin typeface="Arial Black" pitchFamily="34" charset="0"/>
              </a:rPr>
            </a:br>
            <a:r>
              <a:rPr lang="en-US" sz="1300" b="1" dirty="0" smtClean="0">
                <a:latin typeface="Arial Black" pitchFamily="34" charset="0"/>
              </a:rPr>
              <a:t>      Steel plates (sheet) </a:t>
            </a:r>
            <a:br>
              <a:rPr lang="en-US" sz="1300" b="1" dirty="0" smtClean="0">
                <a:latin typeface="Arial Black" pitchFamily="34" charset="0"/>
              </a:rPr>
            </a:br>
            <a:r>
              <a:rPr lang="en-US" sz="1300" b="1" dirty="0" smtClean="0">
                <a:latin typeface="Arial Black" pitchFamily="34" charset="0"/>
              </a:rPr>
              <a:t>      Big pipes </a:t>
            </a:r>
            <a:br>
              <a:rPr lang="en-US" sz="1300" b="1" dirty="0" smtClean="0">
                <a:latin typeface="Arial Black" pitchFamily="34" charset="0"/>
              </a:rPr>
            </a:br>
            <a:r>
              <a:rPr lang="en-US" sz="1300" b="1" dirty="0" smtClean="0">
                <a:latin typeface="Arial Black" pitchFamily="34" charset="0"/>
              </a:rPr>
              <a:t>      Stone blocks </a:t>
            </a:r>
            <a:br>
              <a:rPr lang="en-US" sz="1300" b="1" dirty="0" smtClean="0">
                <a:latin typeface="Arial Black" pitchFamily="34" charset="0"/>
              </a:rPr>
            </a:br>
            <a:r>
              <a:rPr lang="en-US" sz="1300" b="1" dirty="0" smtClean="0">
                <a:latin typeface="Arial Black" pitchFamily="34" charset="0"/>
              </a:rPr>
              <a:t>      Machines </a:t>
            </a:r>
            <a:r>
              <a:rPr lang="en-US" sz="1200" b="1" dirty="0" smtClean="0">
                <a:latin typeface="Arial Black" pitchFamily="34" charset="0"/>
              </a:rPr>
              <a:t/>
            </a:r>
            <a:br>
              <a:rPr lang="en-US" sz="1200" b="1" dirty="0" smtClean="0">
                <a:latin typeface="Arial Black" pitchFamily="34" charset="0"/>
              </a:rPr>
            </a:br>
            <a:r>
              <a:rPr lang="en-US" sz="1200" b="1" dirty="0">
                <a:latin typeface="Arial Black" pitchFamily="34" charset="0"/>
              </a:rPr>
              <a:t/>
            </a:r>
            <a:br>
              <a:rPr lang="en-US" sz="1200" b="1" dirty="0">
                <a:latin typeface="Arial Black" pitchFamily="34" charset="0"/>
              </a:rPr>
            </a:br>
            <a:r>
              <a:rPr lang="en-US" sz="1200" b="1" dirty="0" smtClean="0">
                <a:solidFill>
                  <a:srgbClr val="002060"/>
                </a:solidFill>
                <a:latin typeface="Arial Black" pitchFamily="34" charset="0"/>
              </a:rPr>
              <a:t>20-</a:t>
            </a:r>
            <a:r>
              <a:rPr lang="en-US" sz="1300" b="1" dirty="0" smtClean="0">
                <a:solidFill>
                  <a:srgbClr val="002060"/>
                </a:solidFill>
                <a:latin typeface="Arial Black" pitchFamily="34" charset="0"/>
              </a:rPr>
              <a:t>Packing and securing of dangerous cargoes </a:t>
            </a:r>
            <a:r>
              <a:rPr lang="en-US" sz="1300" b="1" dirty="0" smtClean="0">
                <a:latin typeface="Arial Black" pitchFamily="34" charset="0"/>
              </a:rPr>
              <a:t/>
            </a:r>
            <a:br>
              <a:rPr lang="en-US" sz="1300" b="1" dirty="0" smtClean="0">
                <a:latin typeface="Arial Black" pitchFamily="34" charset="0"/>
              </a:rPr>
            </a:br>
            <a:r>
              <a:rPr lang="en-US" sz="1300" b="1" dirty="0" smtClean="0">
                <a:latin typeface="Arial Black" pitchFamily="34" charset="0"/>
              </a:rPr>
              <a:t>     Regulations for the transport of dangerous cargoes </a:t>
            </a:r>
            <a:br>
              <a:rPr lang="en-US" sz="1300" b="1" dirty="0" smtClean="0">
                <a:latin typeface="Arial Black" pitchFamily="34" charset="0"/>
              </a:rPr>
            </a:br>
            <a:r>
              <a:rPr lang="en-US" sz="1300" b="1" dirty="0" smtClean="0">
                <a:latin typeface="Arial Black" pitchFamily="34" charset="0"/>
              </a:rPr>
              <a:t>     Definitions </a:t>
            </a:r>
            <a:br>
              <a:rPr lang="en-US" sz="1300" b="1" dirty="0" smtClean="0">
                <a:latin typeface="Arial Black" pitchFamily="34" charset="0"/>
              </a:rPr>
            </a:br>
            <a:r>
              <a:rPr lang="en-US" sz="1300" b="1" dirty="0" smtClean="0">
                <a:latin typeface="Arial Black" pitchFamily="34" charset="0"/>
              </a:rPr>
              <a:t>     Packing regulations </a:t>
            </a:r>
            <a:br>
              <a:rPr lang="en-US" sz="1300" b="1" dirty="0" smtClean="0">
                <a:latin typeface="Arial Black" pitchFamily="34" charset="0"/>
              </a:rPr>
            </a:br>
            <a:r>
              <a:rPr lang="en-US" sz="1300" b="1" dirty="0" smtClean="0">
                <a:latin typeface="Arial Black" pitchFamily="34" charset="0"/>
              </a:rPr>
              <a:t>     Packing, separation and securing </a:t>
            </a:r>
            <a:br>
              <a:rPr lang="en-US" sz="1300" b="1" dirty="0" smtClean="0">
                <a:latin typeface="Arial Black" pitchFamily="34" charset="0"/>
              </a:rPr>
            </a:br>
            <a:r>
              <a:rPr lang="en-US" sz="1300" b="1" dirty="0" smtClean="0">
                <a:latin typeface="Arial Black" pitchFamily="34" charset="0"/>
              </a:rPr>
              <a:t>     Labeling and </a:t>
            </a:r>
            <a:r>
              <a:rPr lang="en-US" sz="1300" b="1" dirty="0" err="1" smtClean="0">
                <a:latin typeface="Arial Black" pitchFamily="34" charset="0"/>
              </a:rPr>
              <a:t>placarding</a:t>
            </a:r>
            <a:r>
              <a:rPr lang="en-US" sz="1300" b="1" dirty="0" smtClean="0">
                <a:latin typeface="Arial Black" pitchFamily="34" charset="0"/>
              </a:rPr>
              <a:t> </a:t>
            </a:r>
            <a:br>
              <a:rPr lang="en-US" sz="1300" b="1" dirty="0" smtClean="0">
                <a:latin typeface="Arial Black" pitchFamily="34" charset="0"/>
              </a:rPr>
            </a:br>
            <a:r>
              <a:rPr lang="en-US" sz="1300" b="1" dirty="0" smtClean="0">
                <a:latin typeface="Arial Black" pitchFamily="34" charset="0"/>
              </a:rPr>
              <a:t>     Information transfer when transporting dangerous cargoes </a:t>
            </a:r>
            <a:br>
              <a:rPr lang="en-US" sz="1300" b="1" dirty="0" smtClean="0">
                <a:latin typeface="Arial Black" pitchFamily="34" charset="0"/>
              </a:rPr>
            </a:br>
            <a:r>
              <a:rPr lang="en-US" sz="1300" b="1" dirty="0" smtClean="0">
                <a:latin typeface="Arial Black" pitchFamily="34" charset="0"/>
              </a:rPr>
              <a:t>     Liabilities</a:t>
            </a:r>
            <a:r>
              <a:rPr lang="en-US" sz="1200" b="1" dirty="0" smtClean="0">
                <a:latin typeface="Arial Black" pitchFamily="34" charset="0"/>
              </a:rPr>
              <a:t/>
            </a:r>
            <a:br>
              <a:rPr lang="en-US" sz="1200" b="1" dirty="0" smtClean="0">
                <a:latin typeface="Arial Black" pitchFamily="34" charset="0"/>
              </a:rPr>
            </a:br>
            <a:r>
              <a:rPr lang="en-US" sz="1200" b="1" dirty="0" smtClean="0">
                <a:latin typeface="Arial Black" pitchFamily="34" charset="0"/>
              </a:rPr>
              <a:t/>
            </a:r>
            <a:br>
              <a:rPr lang="en-US" sz="1200" b="1" dirty="0" smtClean="0">
                <a:latin typeface="Arial Black" pitchFamily="34" charset="0"/>
              </a:rPr>
            </a:br>
            <a:r>
              <a:rPr lang="en-US" sz="1200" dirty="0" smtClean="0"/>
              <a:t/>
            </a:r>
            <a:br>
              <a:rPr lang="en-US" sz="1200" dirty="0" smtClean="0"/>
            </a:br>
            <a:endParaRPr lang="en-US" sz="1200" dirty="0">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764704"/>
            <a:ext cx="8206680" cy="5112567"/>
          </a:xfrm>
        </p:spPr>
        <p:txBody>
          <a:bodyPr anchor="t">
            <a:normAutofit fontScale="90000"/>
          </a:bodyPr>
          <a:lstStyle/>
          <a:p>
            <a:pPr algn="l"/>
            <a:r>
              <a:rPr lang="en-US" sz="1200" u="sng" dirty="0" smtClean="0">
                <a:solidFill>
                  <a:srgbClr val="002060"/>
                </a:solidFill>
                <a:latin typeface="Arial Black" pitchFamily="34" charset="0"/>
              </a:rPr>
              <a:t>1-Safety in general</a:t>
            </a:r>
            <a:r>
              <a:rPr lang="en-US" sz="1200" u="sng" dirty="0" smtClean="0">
                <a:solidFill>
                  <a:srgbClr val="0070C0"/>
                </a:solidFill>
                <a:latin typeface="Arial Black" pitchFamily="34" charset="0"/>
              </a:rPr>
              <a:t/>
            </a:r>
            <a:br>
              <a:rPr lang="en-US" sz="1200" u="sng" dirty="0" smtClean="0">
                <a:solidFill>
                  <a:srgbClr val="0070C0"/>
                </a:solidFill>
                <a:latin typeface="Arial Black" pitchFamily="34" charset="0"/>
              </a:rPr>
            </a:br>
            <a:r>
              <a:rPr lang="en-US" sz="1200" dirty="0" smtClean="0">
                <a:latin typeface="Arial Black" pitchFamily="34" charset="0"/>
              </a:rPr>
              <a:t>To be able to create a more safe operational and work environment  it will be of absolute importance that the General Management of the Port and Terminal operators take charge of all the aspects that influence the quality in general.</a:t>
            </a:r>
            <a:br>
              <a:rPr lang="en-US" sz="1200" dirty="0" smtClean="0">
                <a:latin typeface="Arial Black" pitchFamily="34" charset="0"/>
              </a:rPr>
            </a:br>
            <a:r>
              <a:rPr lang="en-US" sz="1200" dirty="0" smtClean="0">
                <a:latin typeface="Arial Black" pitchFamily="34" charset="0"/>
              </a:rPr>
              <a:t>It has been proven that besides the loss of lives and the costs of the damages and losses of cargo </a:t>
            </a:r>
            <a:br>
              <a:rPr lang="en-US" sz="1200" dirty="0" smtClean="0">
                <a:latin typeface="Arial Black" pitchFamily="34" charset="0"/>
              </a:rPr>
            </a:br>
            <a:r>
              <a:rPr lang="en-US" sz="1200" dirty="0" smtClean="0">
                <a:latin typeface="Arial Black" pitchFamily="34" charset="0"/>
              </a:rPr>
              <a:t>in general for all parties involved there is an after-backslash for the port or the operators ,when the </a:t>
            </a:r>
            <a:br>
              <a:rPr lang="en-US" sz="1200" dirty="0" smtClean="0">
                <a:latin typeface="Arial Black" pitchFamily="34" charset="0"/>
              </a:rPr>
            </a:br>
            <a:r>
              <a:rPr lang="en-US" sz="1200" dirty="0" smtClean="0">
                <a:latin typeface="Arial Black" pitchFamily="34" charset="0"/>
              </a:rPr>
              <a:t>clients decide to stop the cargo flows through the port that has had several reoccurrences of  incidents and consequently bad management .</a:t>
            </a:r>
            <a:br>
              <a:rPr lang="en-US" sz="1200" dirty="0" smtClean="0">
                <a:latin typeface="Arial Black" pitchFamily="34" charset="0"/>
              </a:rPr>
            </a:br>
            <a:r>
              <a:rPr lang="en-US" sz="1200" dirty="0" smtClean="0">
                <a:latin typeface="Arial Black" pitchFamily="34" charset="0"/>
              </a:rPr>
              <a:t>It will be the shipping lines in the first instance that will abandon the port and with them one risks to </a:t>
            </a:r>
            <a:br>
              <a:rPr lang="en-US" sz="1200" dirty="0" smtClean="0">
                <a:latin typeface="Arial Black" pitchFamily="34" charset="0"/>
              </a:rPr>
            </a:br>
            <a:r>
              <a:rPr lang="en-US" sz="1200" dirty="0" smtClean="0">
                <a:latin typeface="Arial Black" pitchFamily="34" charset="0"/>
              </a:rPr>
              <a:t>lose quite a lot of yearly tonnage. </a:t>
            </a:r>
            <a:br>
              <a:rPr lang="en-US" sz="1200" dirty="0" smtClean="0">
                <a:latin typeface="Arial Black" pitchFamily="34" charset="0"/>
              </a:rPr>
            </a:br>
            <a:r>
              <a:rPr lang="en-US" sz="1200" dirty="0" smtClean="0">
                <a:latin typeface="Arial Black" pitchFamily="34" charset="0"/>
              </a:rPr>
              <a:t>The only viable option for the future is to adapt where necessary so that guaranties can be given to all concerned that  the quality and safety rules are respected.</a:t>
            </a:r>
            <a:r>
              <a:rPr lang="en-US" sz="1200" u="sng" dirty="0" smtClean="0">
                <a:latin typeface="Arial Black" pitchFamily="34" charset="0"/>
              </a:rPr>
              <a:t/>
            </a:r>
            <a:br>
              <a:rPr lang="en-US" sz="1200" u="sng" dirty="0" smtClean="0">
                <a:latin typeface="Arial Black" pitchFamily="34" charset="0"/>
              </a:rPr>
            </a:br>
            <a:r>
              <a:rPr lang="en-US" sz="1200" u="sng" dirty="0" smtClean="0">
                <a:solidFill>
                  <a:srgbClr val="002060"/>
                </a:solidFill>
                <a:latin typeface="Arial Black" pitchFamily="34" charset="0"/>
              </a:rPr>
              <a:t/>
            </a:r>
            <a:br>
              <a:rPr lang="en-US" sz="1200" u="sng" dirty="0" smtClean="0">
                <a:solidFill>
                  <a:srgbClr val="002060"/>
                </a:solidFill>
                <a:latin typeface="Arial Black" pitchFamily="34" charset="0"/>
              </a:rPr>
            </a:br>
            <a:r>
              <a:rPr lang="en-US" sz="1200" u="sng" dirty="0" smtClean="0">
                <a:solidFill>
                  <a:srgbClr val="002060"/>
                </a:solidFill>
                <a:latin typeface="Arial Black" pitchFamily="34" charset="0"/>
              </a:rPr>
              <a:t>2-Requirements in sequence of importance </a:t>
            </a:r>
            <a:r>
              <a:rPr lang="en-US" sz="1200" u="sng" dirty="0" smtClean="0">
                <a:latin typeface="Arial Black" pitchFamily="34" charset="0"/>
              </a:rPr>
              <a:t/>
            </a:r>
            <a:br>
              <a:rPr lang="en-US" sz="1200" u="sng" dirty="0" smtClean="0">
                <a:latin typeface="Arial Black" pitchFamily="34" charset="0"/>
              </a:rPr>
            </a:br>
            <a:r>
              <a:rPr lang="en-US" sz="1200" dirty="0" smtClean="0">
                <a:latin typeface="Arial Black" pitchFamily="34" charset="0"/>
              </a:rPr>
              <a:t>The management must commit to improve the overall quality of the terminal operations and all</a:t>
            </a:r>
            <a:br>
              <a:rPr lang="en-US" sz="1200" dirty="0" smtClean="0">
                <a:latin typeface="Arial Black" pitchFamily="34" charset="0"/>
              </a:rPr>
            </a:br>
            <a:r>
              <a:rPr lang="en-US" sz="1200" dirty="0" smtClean="0">
                <a:latin typeface="Arial Black" pitchFamily="34" charset="0"/>
              </a:rPr>
              <a:t>other port related activities.  </a:t>
            </a:r>
            <a:br>
              <a:rPr lang="en-US" sz="1200" dirty="0" smtClean="0">
                <a:latin typeface="Arial Black" pitchFamily="34" charset="0"/>
              </a:rPr>
            </a:br>
            <a:r>
              <a:rPr lang="en-US" sz="1200" dirty="0" smtClean="0">
                <a:latin typeface="Arial Black" pitchFamily="34" charset="0"/>
              </a:rPr>
              <a:t> </a:t>
            </a:r>
            <a:br>
              <a:rPr lang="en-US" sz="1200" dirty="0" smtClean="0">
                <a:latin typeface="Arial Black" pitchFamily="34" charset="0"/>
              </a:rPr>
            </a:br>
            <a:r>
              <a:rPr lang="en-US" sz="1200" dirty="0" smtClean="0">
                <a:latin typeface="Arial Black" pitchFamily="34" charset="0"/>
              </a:rPr>
              <a:t>Terminal Layout need to be reviewed and adapted to the actual and future requirements and</a:t>
            </a:r>
            <a:br>
              <a:rPr lang="en-US" sz="1200" dirty="0" smtClean="0">
                <a:latin typeface="Arial Black" pitchFamily="34" charset="0"/>
              </a:rPr>
            </a:br>
            <a:r>
              <a:rPr lang="en-US" sz="1200" dirty="0" smtClean="0">
                <a:latin typeface="Arial Black" pitchFamily="34" charset="0"/>
              </a:rPr>
              <a:t>the actual and future developments in the shipping business.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The management must be familiarized with the modern techniques of handling bulk cargo and</a:t>
            </a:r>
            <a:br>
              <a:rPr lang="en-US" sz="1200" dirty="0" smtClean="0">
                <a:latin typeface="Arial Black" pitchFamily="34" charset="0"/>
              </a:rPr>
            </a:br>
            <a:r>
              <a:rPr lang="en-US" sz="1200" dirty="0" smtClean="0">
                <a:latin typeface="Arial Black" pitchFamily="34" charset="0"/>
              </a:rPr>
              <a:t>containers that will be passing their port. </a:t>
            </a:r>
            <a:r>
              <a:rPr lang="en-US" sz="1200" u="sng" dirty="0" smtClean="0">
                <a:latin typeface="Arial Black" pitchFamily="34" charset="0"/>
              </a:rPr>
              <a:t/>
            </a:r>
            <a:br>
              <a:rPr lang="en-US" sz="1200" u="sng" dirty="0" smtClean="0">
                <a:latin typeface="Arial Black" pitchFamily="34" charset="0"/>
              </a:rPr>
            </a:br>
            <a:r>
              <a:rPr lang="en-US" sz="1200" dirty="0" smtClean="0">
                <a:latin typeface="Arial Black" pitchFamily="34" charset="0"/>
              </a:rPr>
              <a:t>	-All types of workers need to be able to take part in regular training sessions</a:t>
            </a:r>
            <a:br>
              <a:rPr lang="en-US" sz="1200" dirty="0" smtClean="0">
                <a:latin typeface="Arial Black" pitchFamily="34" charset="0"/>
              </a:rPr>
            </a:br>
            <a:r>
              <a:rPr lang="en-US" sz="1200" dirty="0" smtClean="0">
                <a:latin typeface="Arial Black" pitchFamily="34" charset="0"/>
              </a:rPr>
              <a:t>	 according to the job and position they occupy in the port organization</a:t>
            </a:r>
            <a:br>
              <a:rPr lang="en-US" sz="1200" dirty="0" smtClean="0">
                <a:latin typeface="Arial Black" pitchFamily="34" charset="0"/>
              </a:rPr>
            </a:br>
            <a:r>
              <a:rPr lang="en-US" sz="1200" dirty="0" smtClean="0">
                <a:latin typeface="Arial Black" pitchFamily="34" charset="0"/>
              </a:rPr>
              <a:t>  </a:t>
            </a:r>
            <a:br>
              <a:rPr lang="en-US" sz="1200" dirty="0" smtClean="0">
                <a:latin typeface="Arial Black" pitchFamily="34" charset="0"/>
              </a:rPr>
            </a:br>
            <a:r>
              <a:rPr lang="en-US" sz="1200" dirty="0" smtClean="0">
                <a:latin typeface="Arial Black" pitchFamily="34" charset="0"/>
              </a:rPr>
              <a:t>	-Terminal equipment needs to be in good working order or eventually replaced </a:t>
            </a:r>
            <a:br>
              <a:rPr lang="en-US" sz="1200" dirty="0" smtClean="0">
                <a:latin typeface="Arial Black" pitchFamily="34" charset="0"/>
              </a:rPr>
            </a:br>
            <a:r>
              <a:rPr lang="en-US" sz="1200" dirty="0" smtClean="0">
                <a:latin typeface="Arial Black" pitchFamily="34" charset="0"/>
              </a:rPr>
              <a:t>	  to be able to optimize the efficiency of the terminal.</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-Land space optimization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-General regular maintenance programs will need to be set up to avoid breakdowns</a:t>
            </a:r>
            <a:br>
              <a:rPr lang="en-US" sz="1200" dirty="0" smtClean="0">
                <a:latin typeface="Arial Black" pitchFamily="34" charset="0"/>
              </a:rPr>
            </a:br>
            <a:r>
              <a:rPr lang="en-US" sz="1200" dirty="0" smtClean="0">
                <a:latin typeface="Arial Black" pitchFamily="34" charset="0"/>
              </a:rPr>
              <a:t>	 and certainly avoid accidents of any kind.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-execute all activities according the International rules and regulations </a:t>
            </a:r>
            <a:br>
              <a:rPr lang="en-US" sz="1200" dirty="0" smtClean="0">
                <a:latin typeface="Arial Black" pitchFamily="34" charset="0"/>
              </a:rPr>
            </a:br>
            <a:r>
              <a:rPr lang="en-US" sz="1200" dirty="0" smtClean="0">
                <a:latin typeface="Arial Black" pitchFamily="34" charset="0"/>
              </a:rPr>
              <a:t>                     IMO – ISO –IMDG – CSC - IICL5</a:t>
            </a:r>
            <a:r>
              <a:rPr lang="en-US" sz="1200" u="sng" dirty="0" smtClean="0">
                <a:latin typeface="Arial Black" pitchFamily="34" charset="0"/>
              </a:rPr>
              <a:t/>
            </a:r>
            <a:br>
              <a:rPr lang="en-US" sz="1200" u="sng" dirty="0" smtClean="0">
                <a:latin typeface="Arial Black" pitchFamily="34" charset="0"/>
              </a:rPr>
            </a:br>
            <a:r>
              <a:rPr lang="en-US" sz="1200" u="sng" dirty="0" smtClean="0">
                <a:latin typeface="Arial Black" pitchFamily="34" charset="0"/>
              </a:rPr>
              <a:t/>
            </a:r>
            <a:br>
              <a:rPr lang="en-US" sz="1200" u="sng"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 </a:t>
            </a:r>
            <a:endParaRPr lang="en-US" sz="1200" dirty="0">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1520" y="332657"/>
            <a:ext cx="8640960" cy="576063"/>
          </a:xfrm>
        </p:spPr>
        <p:txBody>
          <a:bodyPr>
            <a:noAutofit/>
          </a:bodyPr>
          <a:lstStyle/>
          <a:p>
            <a:r>
              <a:rPr lang="en-US" sz="2000" b="1" u="sng" dirty="0" smtClean="0">
                <a:solidFill>
                  <a:schemeClr val="tx2"/>
                </a:solidFill>
                <a:latin typeface="Arial Black" pitchFamily="34" charset="0"/>
              </a:rPr>
              <a:t>Part 2: </a:t>
            </a:r>
            <a:br>
              <a:rPr lang="en-US" sz="2000" b="1" u="sng" dirty="0" smtClean="0">
                <a:solidFill>
                  <a:schemeClr val="tx2"/>
                </a:solidFill>
                <a:latin typeface="Arial Black" pitchFamily="34" charset="0"/>
              </a:rPr>
            </a:br>
            <a:r>
              <a:rPr lang="en-US" sz="2000" b="1" u="sng" dirty="0" smtClean="0">
                <a:solidFill>
                  <a:schemeClr val="tx2"/>
                </a:solidFill>
                <a:latin typeface="Arial Black" pitchFamily="34" charset="0"/>
              </a:rPr>
              <a:t>Container inspection –testing-Inspection-maintenance</a:t>
            </a:r>
            <a:endParaRPr lang="en-US" sz="2000" b="1" u="sng" dirty="0">
              <a:solidFill>
                <a:schemeClr val="tx2"/>
              </a:solidFill>
              <a:latin typeface="Arial Black" pitchFamily="34" charset="0"/>
            </a:endParaRPr>
          </a:p>
        </p:txBody>
      </p:sp>
      <p:sp>
        <p:nvSpPr>
          <p:cNvPr id="3" name="Ondertitel 2"/>
          <p:cNvSpPr>
            <a:spLocks noGrp="1"/>
          </p:cNvSpPr>
          <p:nvPr>
            <p:ph type="subTitle" idx="1"/>
          </p:nvPr>
        </p:nvSpPr>
        <p:spPr>
          <a:xfrm>
            <a:off x="755576" y="980728"/>
            <a:ext cx="8388424" cy="5400600"/>
          </a:xfrm>
        </p:spPr>
        <p:txBody>
          <a:bodyPr>
            <a:normAutofit fontScale="85000" lnSpcReduction="20000"/>
          </a:bodyPr>
          <a:lstStyle/>
          <a:p>
            <a:pPr algn="l"/>
            <a:r>
              <a:rPr lang="en-US" sz="1700" b="1" u="sng" dirty="0" smtClean="0">
                <a:solidFill>
                  <a:srgbClr val="002060"/>
                </a:solidFill>
                <a:latin typeface="Arial Black" pitchFamily="34" charset="0"/>
              </a:rPr>
              <a:t>1-Introduction</a:t>
            </a:r>
            <a:r>
              <a:rPr lang="en-US" sz="1800" b="1" u="sng" dirty="0" smtClean="0">
                <a:solidFill>
                  <a:srgbClr val="002060"/>
                </a:solidFill>
                <a:latin typeface="Arial Black" pitchFamily="34" charset="0"/>
              </a:rPr>
              <a:t> </a:t>
            </a:r>
          </a:p>
          <a:p>
            <a:pPr algn="l"/>
            <a:r>
              <a:rPr lang="en-US" sz="1400" b="1" dirty="0" smtClean="0">
                <a:solidFill>
                  <a:schemeClr val="tx1"/>
                </a:solidFill>
                <a:latin typeface="Arial Black" pitchFamily="34" charset="0"/>
              </a:rPr>
              <a:t>     The IICL has developed a standard world wide repair system whereby all parties that</a:t>
            </a:r>
          </a:p>
          <a:p>
            <a:pPr algn="l"/>
            <a:r>
              <a:rPr lang="en-US" sz="1400" b="1" dirty="0" smtClean="0">
                <a:solidFill>
                  <a:schemeClr val="tx1"/>
                </a:solidFill>
                <a:latin typeface="Arial Black" pitchFamily="34" charset="0"/>
              </a:rPr>
              <a:t>     operate or leases containers adhere to.</a:t>
            </a:r>
          </a:p>
          <a:p>
            <a:pPr algn="l"/>
            <a:r>
              <a:rPr lang="en-US" sz="1400" b="1" dirty="0" smtClean="0">
                <a:solidFill>
                  <a:schemeClr val="tx1"/>
                </a:solidFill>
                <a:latin typeface="Arial Black" pitchFamily="34" charset="0"/>
              </a:rPr>
              <a:t>     These guidelines are accepted all over the world by ship </a:t>
            </a:r>
            <a:r>
              <a:rPr lang="en-US" sz="1400" b="1" dirty="0" err="1" smtClean="0">
                <a:solidFill>
                  <a:schemeClr val="tx1"/>
                </a:solidFill>
                <a:latin typeface="Arial Black" pitchFamily="34" charset="0"/>
              </a:rPr>
              <a:t>owners,container</a:t>
            </a:r>
            <a:r>
              <a:rPr lang="en-US" sz="1400" b="1" dirty="0" smtClean="0">
                <a:solidFill>
                  <a:schemeClr val="tx1"/>
                </a:solidFill>
                <a:latin typeface="Arial Black" pitchFamily="34" charset="0"/>
              </a:rPr>
              <a:t> lines,</a:t>
            </a:r>
          </a:p>
          <a:p>
            <a:pPr algn="l"/>
            <a:r>
              <a:rPr lang="en-US" sz="1400" b="1" dirty="0" smtClean="0">
                <a:solidFill>
                  <a:schemeClr val="tx1"/>
                </a:solidFill>
                <a:latin typeface="Arial Black" pitchFamily="34" charset="0"/>
              </a:rPr>
              <a:t>      rail and truck operators that all work according the same standards and methods.</a:t>
            </a:r>
          </a:p>
          <a:p>
            <a:pPr algn="l"/>
            <a:r>
              <a:rPr lang="en-US" sz="1400" b="1" dirty="0" smtClean="0">
                <a:solidFill>
                  <a:schemeClr val="tx1"/>
                </a:solidFill>
                <a:latin typeface="Arial Black" pitchFamily="34" charset="0"/>
              </a:rPr>
              <a:t>      One can say that globally the IICL standard is omnipresent.  </a:t>
            </a:r>
          </a:p>
          <a:p>
            <a:pPr algn="l"/>
            <a:endParaRPr lang="en-US" sz="1400" b="1" dirty="0" smtClean="0">
              <a:solidFill>
                <a:schemeClr val="tx1"/>
              </a:solidFill>
              <a:latin typeface="Arial Black" pitchFamily="34" charset="0"/>
            </a:endParaRPr>
          </a:p>
          <a:p>
            <a:pPr algn="l"/>
            <a:r>
              <a:rPr lang="en-US" sz="1400" b="1" dirty="0" smtClean="0">
                <a:solidFill>
                  <a:schemeClr val="tx1"/>
                </a:solidFill>
                <a:latin typeface="Arial Black" pitchFamily="34" charset="0"/>
              </a:rPr>
              <a:t>      It was necessary to create a method whereby safety-container types-verification methods</a:t>
            </a:r>
          </a:p>
          <a:p>
            <a:pPr algn="l"/>
            <a:r>
              <a:rPr lang="en-US" sz="1400" b="1" dirty="0" smtClean="0">
                <a:solidFill>
                  <a:schemeClr val="tx1"/>
                </a:solidFill>
                <a:latin typeface="Arial Black" pitchFamily="34" charset="0"/>
              </a:rPr>
              <a:t>      as well as verification and quality maintenance was guaranteed.</a:t>
            </a:r>
          </a:p>
          <a:p>
            <a:pPr algn="l"/>
            <a:endParaRPr lang="en-US" sz="1400" b="1" dirty="0" smtClean="0">
              <a:solidFill>
                <a:schemeClr val="tx1"/>
              </a:solidFill>
              <a:latin typeface="Arial Black" pitchFamily="34" charset="0"/>
            </a:endParaRPr>
          </a:p>
          <a:p>
            <a:pPr algn="l"/>
            <a:r>
              <a:rPr lang="en-US" sz="1400" b="1" dirty="0" smtClean="0">
                <a:solidFill>
                  <a:schemeClr val="tx1"/>
                </a:solidFill>
                <a:latin typeface="Arial Black" pitchFamily="34" charset="0"/>
              </a:rPr>
              <a:t>      At the same time it also created a system whereby the quality of the repairs and maintenance</a:t>
            </a:r>
          </a:p>
          <a:p>
            <a:pPr algn="l"/>
            <a:r>
              <a:rPr lang="en-US" sz="1400" b="1" dirty="0" smtClean="0">
                <a:solidFill>
                  <a:schemeClr val="tx1"/>
                </a:solidFill>
                <a:latin typeface="Arial Black" pitchFamily="34" charset="0"/>
              </a:rPr>
              <a:t>      were maintained at a higher standard and had a direct influence on the life time of a</a:t>
            </a:r>
          </a:p>
          <a:p>
            <a:pPr algn="l"/>
            <a:r>
              <a:rPr lang="en-US" sz="1400" b="1" dirty="0" smtClean="0">
                <a:solidFill>
                  <a:schemeClr val="tx1"/>
                </a:solidFill>
                <a:latin typeface="Arial Black" pitchFamily="34" charset="0"/>
              </a:rPr>
              <a:t>      container and offered a higher security, certainty and quality for the user/shipper who were </a:t>
            </a:r>
          </a:p>
          <a:p>
            <a:pPr algn="l"/>
            <a:r>
              <a:rPr lang="en-US" sz="1400" b="1" dirty="0" smtClean="0">
                <a:solidFill>
                  <a:schemeClr val="tx1"/>
                </a:solidFill>
                <a:latin typeface="Arial Black" pitchFamily="34" charset="0"/>
              </a:rPr>
              <a:t>      an important category of stakeholders in container shipping.</a:t>
            </a:r>
          </a:p>
          <a:p>
            <a:pPr algn="l"/>
            <a:endParaRPr lang="en-US" sz="1400" b="1" dirty="0" smtClean="0">
              <a:solidFill>
                <a:schemeClr val="tx1"/>
              </a:solidFill>
              <a:latin typeface="Arial Black" pitchFamily="34" charset="0"/>
            </a:endParaRPr>
          </a:p>
          <a:p>
            <a:pPr algn="l"/>
            <a:r>
              <a:rPr lang="en-US" sz="1400" b="1" dirty="0" smtClean="0">
                <a:solidFill>
                  <a:schemeClr val="tx1"/>
                </a:solidFill>
                <a:latin typeface="Arial Black" pitchFamily="34" charset="0"/>
              </a:rPr>
              <a:t>      In the meanwhile one can hardly escape the rules and regulations of the IICL since</a:t>
            </a:r>
          </a:p>
          <a:p>
            <a:pPr algn="l"/>
            <a:r>
              <a:rPr lang="en-US" sz="1400" b="1" dirty="0" smtClean="0">
                <a:solidFill>
                  <a:schemeClr val="tx1"/>
                </a:solidFill>
                <a:latin typeface="Arial Black" pitchFamily="34" charset="0"/>
              </a:rPr>
              <a:t>      practically all of the shipping companies are only allowing containers on their vessels that </a:t>
            </a:r>
          </a:p>
          <a:p>
            <a:pPr algn="l"/>
            <a:r>
              <a:rPr lang="en-US" sz="1400" b="1" dirty="0" smtClean="0">
                <a:solidFill>
                  <a:schemeClr val="tx1"/>
                </a:solidFill>
                <a:latin typeface="Arial Black" pitchFamily="34" charset="0"/>
              </a:rPr>
              <a:t>      have a valid CSC or ACEP plate.</a:t>
            </a:r>
          </a:p>
          <a:p>
            <a:pPr algn="l"/>
            <a:r>
              <a:rPr lang="en-US" sz="1400" b="1" dirty="0" smtClean="0">
                <a:solidFill>
                  <a:schemeClr val="tx1"/>
                </a:solidFill>
                <a:latin typeface="Arial Black" pitchFamily="34" charset="0"/>
              </a:rPr>
              <a:t>      By doing this and they avoid accidents on board of their vessels at sea or at the terminals </a:t>
            </a:r>
          </a:p>
          <a:p>
            <a:pPr algn="l"/>
            <a:r>
              <a:rPr lang="en-US" sz="1400" b="1" dirty="0" smtClean="0">
                <a:solidFill>
                  <a:schemeClr val="tx1"/>
                </a:solidFill>
                <a:latin typeface="Arial Black" pitchFamily="34" charset="0"/>
              </a:rPr>
              <a:t>      they operate.</a:t>
            </a:r>
          </a:p>
          <a:p>
            <a:pPr algn="l"/>
            <a:r>
              <a:rPr lang="en-US" sz="1400" b="1" dirty="0" smtClean="0">
                <a:solidFill>
                  <a:schemeClr val="tx1"/>
                </a:solidFill>
                <a:latin typeface="Arial Black" pitchFamily="34" charset="0"/>
              </a:rPr>
              <a:t>      Also the shippers have a guarantee that their cargo is shipped in a container that is</a:t>
            </a:r>
          </a:p>
          <a:p>
            <a:pPr algn="l"/>
            <a:r>
              <a:rPr lang="en-US" sz="1400" b="1" dirty="0" smtClean="0">
                <a:solidFill>
                  <a:schemeClr val="tx1"/>
                </a:solidFill>
                <a:latin typeface="Arial Black" pitchFamily="34" charset="0"/>
              </a:rPr>
              <a:t>      technically in order and does not get damaged or lost during the voyage.</a:t>
            </a:r>
          </a:p>
          <a:p>
            <a:pPr algn="l"/>
            <a:r>
              <a:rPr lang="en-US" sz="1400" b="1" dirty="0" smtClean="0">
                <a:solidFill>
                  <a:schemeClr val="tx1"/>
                </a:solidFill>
                <a:latin typeface="Arial Black" pitchFamily="34" charset="0"/>
              </a:rPr>
              <a:t>      </a:t>
            </a:r>
          </a:p>
          <a:p>
            <a:pPr algn="l"/>
            <a:r>
              <a:rPr lang="en-US" sz="1400" b="1" dirty="0" smtClean="0">
                <a:solidFill>
                  <a:schemeClr val="tx1"/>
                </a:solidFill>
                <a:latin typeface="Arial Black" pitchFamily="34" charset="0"/>
              </a:rPr>
              <a:t>      </a:t>
            </a:r>
          </a:p>
          <a:p>
            <a:pPr algn="l"/>
            <a:r>
              <a:rPr lang="en-US" sz="1200" b="1" dirty="0" smtClean="0">
                <a:solidFill>
                  <a:schemeClr val="tx1"/>
                </a:solidFill>
                <a:latin typeface="Arial Black" pitchFamily="34" charset="0"/>
              </a:rPr>
              <a:t>       </a:t>
            </a:r>
          </a:p>
          <a:p>
            <a:pPr algn="l"/>
            <a:r>
              <a:rPr lang="en-US" sz="1200" b="1" dirty="0" smtClean="0">
                <a:solidFill>
                  <a:schemeClr val="tx1"/>
                </a:solidFill>
                <a:latin typeface="Arial Black" pitchFamily="34" charset="0"/>
              </a:rPr>
              <a:t>       </a:t>
            </a:r>
          </a:p>
          <a:p>
            <a:pPr algn="l"/>
            <a:r>
              <a:rPr lang="en-US" sz="1200" b="1" dirty="0" smtClean="0">
                <a:solidFill>
                  <a:schemeClr val="tx1"/>
                </a:solidFill>
                <a:latin typeface="Arial Black" pitchFamily="34" charset="0"/>
              </a:rPr>
              <a:t>         </a:t>
            </a:r>
            <a:endParaRPr lang="en-US" sz="16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a:t>
            </a:r>
          </a:p>
          <a:p>
            <a:pPr algn="l"/>
            <a:r>
              <a:rPr lang="en-US" sz="1600" b="1" dirty="0" smtClean="0">
                <a:solidFill>
                  <a:schemeClr val="tx1"/>
                </a:solidFill>
                <a:latin typeface="Arial Black" pitchFamily="34" charset="0"/>
              </a:rPr>
              <a:t>    </a:t>
            </a: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755650" y="188640"/>
            <a:ext cx="7920038" cy="6408711"/>
          </a:xfrm>
        </p:spPr>
        <p:txBody>
          <a:bodyPr>
            <a:normAutofit/>
          </a:bodyPr>
          <a:lstStyle/>
          <a:p>
            <a:pPr algn="l"/>
            <a:r>
              <a:rPr lang="en-US" sz="1600" b="1" u="sng" dirty="0" smtClean="0">
                <a:solidFill>
                  <a:srgbClr val="002060"/>
                </a:solidFill>
                <a:latin typeface="Arial Black" pitchFamily="34" charset="0"/>
              </a:rPr>
              <a:t>Overview of IICL Standard inspection tables</a:t>
            </a:r>
            <a:r>
              <a:rPr lang="en-US" sz="1400" b="1" u="sng" dirty="0" smtClean="0">
                <a:solidFill>
                  <a:srgbClr val="002060"/>
                </a:solidFill>
              </a:rPr>
              <a:t> </a:t>
            </a:r>
          </a:p>
          <a:p>
            <a:pPr algn="l"/>
            <a:endParaRPr lang="en-US" sz="1400" dirty="0"/>
          </a:p>
          <a:p>
            <a:pPr algn="l"/>
            <a:endParaRPr lang="en-US" sz="1400" dirty="0" smtClean="0"/>
          </a:p>
          <a:p>
            <a:pPr algn="l"/>
            <a:endParaRPr lang="en-US" sz="1400" dirty="0"/>
          </a:p>
          <a:p>
            <a:pPr algn="l"/>
            <a:endParaRPr lang="en-US" sz="1400" dirty="0"/>
          </a:p>
        </p:txBody>
      </p:sp>
      <p:pic>
        <p:nvPicPr>
          <p:cNvPr id="4" name="Afbeelding 3" descr="IICL Booklet 1b 001.jpg"/>
          <p:cNvPicPr>
            <a:picLocks noChangeAspect="1"/>
          </p:cNvPicPr>
          <p:nvPr/>
        </p:nvPicPr>
        <p:blipFill>
          <a:blip r:embed="rId2" cstate="print">
            <a:lum bright="-14000" contrast="-15000"/>
          </a:blip>
          <a:stretch>
            <a:fillRect/>
          </a:stretch>
        </p:blipFill>
        <p:spPr>
          <a:xfrm>
            <a:off x="2843808" y="620688"/>
            <a:ext cx="3096000" cy="6040976"/>
          </a:xfrm>
          <a:prstGeom prst="rect">
            <a:avLst/>
          </a:prstGeom>
          <a:ln w="12700">
            <a:solidFill>
              <a:schemeClr val="tx1"/>
            </a:solidFill>
          </a:ln>
        </p:spPr>
      </p:pic>
      <p:sp>
        <p:nvSpPr>
          <p:cNvPr id="6" name="Tijdelijke aanduiding voor dianummer 5"/>
          <p:cNvSpPr>
            <a:spLocks noGrp="1"/>
          </p:cNvSpPr>
          <p:nvPr>
            <p:ph type="sldNum" sz="quarter" idx="12"/>
          </p:nvPr>
        </p:nvSpPr>
        <p:spPr/>
        <p:txBody>
          <a:bodyPr/>
          <a:lstStyle/>
          <a:p>
            <a:fld id="{C07877BB-7613-42C2-8ED5-B1012AEBCF7F}"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755650" y="332656"/>
            <a:ext cx="7920038" cy="6048671"/>
          </a:xfrm>
        </p:spPr>
        <p:txBody>
          <a:bodyPr>
            <a:normAutofit/>
          </a:bodyPr>
          <a:lstStyle/>
          <a:p>
            <a:pPr algn="l"/>
            <a:r>
              <a:rPr lang="en-US" sz="1400" b="1" u="sng" dirty="0" smtClean="0"/>
              <a:t> </a:t>
            </a:r>
          </a:p>
          <a:p>
            <a:pPr algn="l"/>
            <a:endParaRPr lang="en-US" sz="1400" dirty="0"/>
          </a:p>
        </p:txBody>
      </p:sp>
      <p:pic>
        <p:nvPicPr>
          <p:cNvPr id="3" name="Afbeelding 2" descr="IICL booklet 2b 001.jpg"/>
          <p:cNvPicPr>
            <a:picLocks noChangeAspect="1"/>
          </p:cNvPicPr>
          <p:nvPr/>
        </p:nvPicPr>
        <p:blipFill>
          <a:blip r:embed="rId2" cstate="print">
            <a:lum bright="-14000" contrast="-15000"/>
          </a:blip>
          <a:stretch>
            <a:fillRect/>
          </a:stretch>
        </p:blipFill>
        <p:spPr>
          <a:xfrm>
            <a:off x="1187624" y="404664"/>
            <a:ext cx="6912000" cy="5865642"/>
          </a:xfrm>
          <a:prstGeom prst="rect">
            <a:avLst/>
          </a:prstGeom>
          <a:ln w="25400" cmpd="sng">
            <a:solidFill>
              <a:schemeClr val="tx1"/>
            </a:solidFill>
          </a:ln>
        </p:spPr>
      </p:pic>
      <p:sp>
        <p:nvSpPr>
          <p:cNvPr id="4" name="Tijdelijke aanduiding voor dianummer 3"/>
          <p:cNvSpPr>
            <a:spLocks noGrp="1"/>
          </p:cNvSpPr>
          <p:nvPr>
            <p:ph type="sldNum" sz="quarter" idx="12"/>
          </p:nvPr>
        </p:nvSpPr>
        <p:spPr/>
        <p:txBody>
          <a:bodyPr/>
          <a:lstStyle/>
          <a:p>
            <a:fld id="{C07877BB-7613-42C2-8ED5-B1012AEBCF7F}"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323528" y="260648"/>
            <a:ext cx="8352160" cy="6264695"/>
          </a:xfrm>
        </p:spPr>
        <p:txBody>
          <a:bodyPr>
            <a:normAutofit/>
          </a:bodyPr>
          <a:lstStyle/>
          <a:p>
            <a:pPr algn="l"/>
            <a:r>
              <a:rPr lang="en-US" sz="1400" b="1" u="sng" dirty="0" smtClean="0"/>
              <a:t> </a:t>
            </a:r>
          </a:p>
          <a:p>
            <a:pPr algn="l"/>
            <a:endParaRPr lang="en-US" sz="1400" dirty="0"/>
          </a:p>
        </p:txBody>
      </p:sp>
      <p:pic>
        <p:nvPicPr>
          <p:cNvPr id="3" name="Afbeelding 2" descr="IICL booklet 3b 001.jpg"/>
          <p:cNvPicPr>
            <a:picLocks noChangeAspect="1"/>
          </p:cNvPicPr>
          <p:nvPr/>
        </p:nvPicPr>
        <p:blipFill>
          <a:blip r:embed="rId2" cstate="print">
            <a:lum bright="-14000" contrast="-16000"/>
          </a:blip>
          <a:stretch>
            <a:fillRect/>
          </a:stretch>
        </p:blipFill>
        <p:spPr>
          <a:xfrm>
            <a:off x="1187624" y="260648"/>
            <a:ext cx="6984000" cy="6348391"/>
          </a:xfrm>
          <a:prstGeom prst="rect">
            <a:avLst/>
          </a:prstGeom>
          <a:ln w="12700" cmpd="sng">
            <a:solidFill>
              <a:schemeClr val="tx1"/>
            </a:solidFill>
          </a:ln>
        </p:spPr>
      </p:pic>
      <p:sp>
        <p:nvSpPr>
          <p:cNvPr id="4" name="Tijdelijke aanduiding voor dianummer 3"/>
          <p:cNvSpPr>
            <a:spLocks noGrp="1"/>
          </p:cNvSpPr>
          <p:nvPr>
            <p:ph type="sldNum" sz="quarter" idx="12"/>
          </p:nvPr>
        </p:nvSpPr>
        <p:spPr/>
        <p:txBody>
          <a:bodyPr/>
          <a:lstStyle/>
          <a:p>
            <a:fld id="{C07877BB-7613-42C2-8ED5-B1012AEBCF7F}"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755650" y="332657"/>
            <a:ext cx="7920038" cy="6192688"/>
          </a:xfrm>
        </p:spPr>
        <p:txBody>
          <a:bodyPr>
            <a:normAutofit/>
          </a:bodyPr>
          <a:lstStyle/>
          <a:p>
            <a:pPr algn="l"/>
            <a:r>
              <a:rPr lang="en-US" sz="1600" b="1" u="sng" dirty="0" smtClean="0">
                <a:solidFill>
                  <a:schemeClr val="tx1"/>
                </a:solidFill>
                <a:latin typeface="Arial Black" pitchFamily="34" charset="0"/>
              </a:rPr>
              <a:t> </a:t>
            </a:r>
          </a:p>
          <a:p>
            <a:pPr algn="l"/>
            <a:endParaRPr lang="en-US" sz="1400" dirty="0"/>
          </a:p>
        </p:txBody>
      </p:sp>
      <p:pic>
        <p:nvPicPr>
          <p:cNvPr id="3" name="Afbeelding 2" descr="IICL booklet 5b 001.jpg"/>
          <p:cNvPicPr>
            <a:picLocks noChangeAspect="1"/>
          </p:cNvPicPr>
          <p:nvPr/>
        </p:nvPicPr>
        <p:blipFill>
          <a:blip r:embed="rId2" cstate="print">
            <a:lum bright="-14000" contrast="-15000"/>
          </a:blip>
          <a:stretch>
            <a:fillRect/>
          </a:stretch>
        </p:blipFill>
        <p:spPr>
          <a:xfrm>
            <a:off x="1331640" y="404664"/>
            <a:ext cx="6552728" cy="5760640"/>
          </a:xfrm>
          <a:prstGeom prst="rect">
            <a:avLst/>
          </a:prstGeom>
          <a:ln w="25400">
            <a:solidFill>
              <a:schemeClr val="tx1"/>
            </a:solidFill>
          </a:ln>
        </p:spPr>
      </p:pic>
      <p:sp>
        <p:nvSpPr>
          <p:cNvPr id="4" name="Tijdelijke aanduiding voor dianummer 3"/>
          <p:cNvSpPr>
            <a:spLocks noGrp="1"/>
          </p:cNvSpPr>
          <p:nvPr>
            <p:ph type="sldNum" sz="quarter" idx="12"/>
          </p:nvPr>
        </p:nvSpPr>
        <p:spPr/>
        <p:txBody>
          <a:bodyPr/>
          <a:lstStyle/>
          <a:p>
            <a:fld id="{C07877BB-7613-42C2-8ED5-B1012AEBCF7F}"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467544" y="260649"/>
            <a:ext cx="8208144" cy="6264696"/>
          </a:xfrm>
        </p:spPr>
        <p:txBody>
          <a:bodyPr>
            <a:normAutofit/>
          </a:bodyPr>
          <a:lstStyle/>
          <a:p>
            <a:pPr algn="l"/>
            <a:r>
              <a:rPr lang="en-US" sz="1600" b="1" u="sng" dirty="0" smtClean="0">
                <a:solidFill>
                  <a:srgbClr val="002060"/>
                </a:solidFill>
                <a:latin typeface="Arial Black" pitchFamily="34" charset="0"/>
              </a:rPr>
              <a:t>IICL 5 Guides  for inspection &amp; repairs of containers</a:t>
            </a:r>
            <a:endParaRPr lang="en-US" sz="1600" b="1" u="sng" dirty="0">
              <a:solidFill>
                <a:srgbClr val="002060"/>
              </a:solidFill>
              <a:latin typeface="Arial Black" pitchFamily="34" charset="0"/>
            </a:endParaRPr>
          </a:p>
        </p:txBody>
      </p:sp>
      <p:pic>
        <p:nvPicPr>
          <p:cNvPr id="8" name="Afbeelding 7" descr="IICL booklet 2 002.jpg"/>
          <p:cNvPicPr>
            <a:picLocks noChangeAspect="1"/>
          </p:cNvPicPr>
          <p:nvPr/>
        </p:nvPicPr>
        <p:blipFill>
          <a:blip r:embed="rId2" cstate="print"/>
          <a:stretch>
            <a:fillRect/>
          </a:stretch>
        </p:blipFill>
        <p:spPr>
          <a:xfrm>
            <a:off x="755576" y="1268760"/>
            <a:ext cx="3240360" cy="4303917"/>
          </a:xfrm>
          <a:prstGeom prst="rect">
            <a:avLst/>
          </a:prstGeom>
        </p:spPr>
      </p:pic>
      <p:pic>
        <p:nvPicPr>
          <p:cNvPr id="12" name="Afbeelding 11" descr="IICL booklet 2 001.jpg"/>
          <p:cNvPicPr>
            <a:picLocks noChangeAspect="1"/>
          </p:cNvPicPr>
          <p:nvPr/>
        </p:nvPicPr>
        <p:blipFill>
          <a:blip r:embed="rId3" cstate="print"/>
          <a:stretch>
            <a:fillRect/>
          </a:stretch>
        </p:blipFill>
        <p:spPr>
          <a:xfrm>
            <a:off x="4211960" y="1268760"/>
            <a:ext cx="3960440" cy="4320480"/>
          </a:xfrm>
          <a:prstGeom prst="rect">
            <a:avLst/>
          </a:prstGeom>
        </p:spPr>
      </p:pic>
      <p:sp>
        <p:nvSpPr>
          <p:cNvPr id="6" name="Tijdelijke aanduiding voor dianummer 5"/>
          <p:cNvSpPr>
            <a:spLocks noGrp="1"/>
          </p:cNvSpPr>
          <p:nvPr>
            <p:ph type="sldNum" sz="quarter" idx="12"/>
          </p:nvPr>
        </p:nvSpPr>
        <p:spPr/>
        <p:txBody>
          <a:bodyPr/>
          <a:lstStyle/>
          <a:p>
            <a:fld id="{C07877BB-7613-42C2-8ED5-B1012AEBCF7F}"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56</a:t>
            </a:fld>
            <a:endParaRPr lang="en-US"/>
          </a:p>
        </p:txBody>
      </p:sp>
      <p:sp>
        <p:nvSpPr>
          <p:cNvPr id="3" name="Tekstvak 2"/>
          <p:cNvSpPr txBox="1"/>
          <p:nvPr/>
        </p:nvSpPr>
        <p:spPr>
          <a:xfrm>
            <a:off x="323528" y="188640"/>
            <a:ext cx="8496944" cy="338554"/>
          </a:xfrm>
          <a:prstGeom prst="rect">
            <a:avLst/>
          </a:prstGeom>
          <a:noFill/>
        </p:spPr>
        <p:txBody>
          <a:bodyPr wrap="square" rtlCol="0">
            <a:spAutoFit/>
          </a:bodyPr>
          <a:lstStyle/>
          <a:p>
            <a:r>
              <a:rPr lang="en-US" sz="1600" b="1" u="sng" dirty="0" smtClean="0">
                <a:solidFill>
                  <a:srgbClr val="002060"/>
                </a:solidFill>
                <a:latin typeface="Arial Black" pitchFamily="34" charset="0"/>
              </a:rPr>
              <a:t>IICL 5 Methods of Container Inspection according to standards  </a:t>
            </a:r>
            <a:endParaRPr lang="en-US" sz="1600" b="1" u="sng" dirty="0">
              <a:solidFill>
                <a:srgbClr val="002060"/>
              </a:solidFill>
              <a:latin typeface="Arial Black" pitchFamily="34" charset="0"/>
            </a:endParaRPr>
          </a:p>
        </p:txBody>
      </p:sp>
      <p:pic>
        <p:nvPicPr>
          <p:cNvPr id="24577" name="Picture 1" descr="C:\Users\Frank\Documents\PORT metingen IICL5 2 001.jpg"/>
          <p:cNvPicPr>
            <a:picLocks noChangeAspect="1" noChangeArrowheads="1"/>
          </p:cNvPicPr>
          <p:nvPr/>
        </p:nvPicPr>
        <p:blipFill>
          <a:blip r:embed="rId2" cstate="print"/>
          <a:srcRect/>
          <a:stretch>
            <a:fillRect/>
          </a:stretch>
        </p:blipFill>
        <p:spPr bwMode="auto">
          <a:xfrm>
            <a:off x="1187624" y="692696"/>
            <a:ext cx="2448272" cy="3600400"/>
          </a:xfrm>
          <a:prstGeom prst="rect">
            <a:avLst/>
          </a:prstGeom>
          <a:noFill/>
          <a:ln w="19050" cmpd="sng">
            <a:solidFill>
              <a:schemeClr val="tx1"/>
            </a:solidFill>
          </a:ln>
        </p:spPr>
      </p:pic>
      <p:sp>
        <p:nvSpPr>
          <p:cNvPr id="5" name="Rechthoek 4"/>
          <p:cNvSpPr/>
          <p:nvPr/>
        </p:nvSpPr>
        <p:spPr>
          <a:xfrm>
            <a:off x="179512" y="4653136"/>
            <a:ext cx="10332640" cy="1292662"/>
          </a:xfrm>
          <a:prstGeom prst="rect">
            <a:avLst/>
          </a:prstGeom>
        </p:spPr>
        <p:txBody>
          <a:bodyPr wrap="square">
            <a:spAutoFit/>
          </a:bodyPr>
          <a:lstStyle/>
          <a:p>
            <a:r>
              <a:rPr lang="en-US" sz="1100" u="sng" dirty="0" smtClean="0">
                <a:solidFill>
                  <a:srgbClr val="002060"/>
                </a:solidFill>
                <a:latin typeface="Arial Black" pitchFamily="34" charset="0"/>
              </a:rPr>
              <a:t>Damage Measurement Tools</a:t>
            </a:r>
            <a:r>
              <a:rPr lang="en-US" sz="1100" dirty="0" smtClean="0">
                <a:latin typeface="Arial Black" pitchFamily="34" charset="0"/>
              </a:rPr>
              <a:t/>
            </a:r>
            <a:br>
              <a:rPr lang="en-US" sz="1100" dirty="0" smtClean="0">
                <a:latin typeface="Arial Black" pitchFamily="34" charset="0"/>
              </a:rPr>
            </a:br>
            <a:r>
              <a:rPr lang="en-US" sz="1100" dirty="0" smtClean="0">
                <a:latin typeface="Arial Black" pitchFamily="34" charset="0"/>
              </a:rPr>
              <a:t>-Damage measurement requires a certain number of tools. </a:t>
            </a:r>
          </a:p>
          <a:p>
            <a:r>
              <a:rPr lang="en-US" sz="1100" dirty="0" smtClean="0">
                <a:latin typeface="Arial Black" pitchFamily="34" charset="0"/>
              </a:rPr>
              <a:t>-Basic measurement tools consist of the following:</a:t>
            </a:r>
          </a:p>
          <a:p>
            <a:r>
              <a:rPr lang="en-US" sz="1100" dirty="0" smtClean="0">
                <a:latin typeface="Arial Black" pitchFamily="34" charset="0"/>
              </a:rPr>
              <a:t>-Retractable reference line of at least 2.9 meters (9.5 feet) with magnet attached at the end. Damage scale. </a:t>
            </a:r>
          </a:p>
          <a:p>
            <a:r>
              <a:rPr lang="en-US" sz="1100" dirty="0" smtClean="0">
                <a:latin typeface="Arial Black" pitchFamily="34" charset="0"/>
              </a:rPr>
              <a:t>-This generally consists of a ruler of at least 150 mm (6 inches) long. </a:t>
            </a:r>
          </a:p>
          <a:p>
            <a:r>
              <a:rPr lang="en-US" sz="1100" dirty="0" smtClean="0">
                <a:latin typeface="Arial Black" pitchFamily="34" charset="0"/>
              </a:rPr>
              <a:t>-These tools are an essential component for an inspector to carry with him during the inspection process.</a:t>
            </a:r>
          </a:p>
          <a:p>
            <a:r>
              <a:rPr lang="en-US" sz="1200" dirty="0" smtClean="0">
                <a:latin typeface="Arial Black" pitchFamily="34" charset="0"/>
              </a:rPr>
              <a:t> </a:t>
            </a:r>
            <a:endParaRPr lang="en-US" sz="1200" dirty="0"/>
          </a:p>
        </p:txBody>
      </p:sp>
      <p:pic>
        <p:nvPicPr>
          <p:cNvPr id="27649" name="Picture 1" descr="C:\Users\Frank\Pictures\2015-09-14 PORT metingen IICL 5 3\PORT metingen IICL 5 3 001.jpg"/>
          <p:cNvPicPr>
            <a:picLocks noChangeAspect="1" noChangeArrowheads="1"/>
          </p:cNvPicPr>
          <p:nvPr/>
        </p:nvPicPr>
        <p:blipFill>
          <a:blip r:embed="rId3" cstate="print"/>
          <a:srcRect/>
          <a:stretch>
            <a:fillRect/>
          </a:stretch>
        </p:blipFill>
        <p:spPr bwMode="auto">
          <a:xfrm>
            <a:off x="5292080" y="620688"/>
            <a:ext cx="2470256" cy="3672000"/>
          </a:xfrm>
          <a:prstGeom prst="rect">
            <a:avLst/>
          </a:prstGeom>
          <a:noFill/>
          <a:ln w="19050" cmpd="sng">
            <a:solidFill>
              <a:schemeClr val="tx1"/>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57</a:t>
            </a:fld>
            <a:endParaRPr lang="en-US"/>
          </a:p>
        </p:txBody>
      </p:sp>
      <p:pic>
        <p:nvPicPr>
          <p:cNvPr id="33793" name="Picture 1" descr="C:\Users\Frank\Documents\PORT metingen IICL5 001.jpg"/>
          <p:cNvPicPr>
            <a:picLocks noGrp="1" noChangeAspect="1" noChangeArrowheads="1"/>
          </p:cNvPicPr>
          <p:nvPr>
            <p:ph idx="1"/>
          </p:nvPr>
        </p:nvPicPr>
        <p:blipFill>
          <a:blip r:embed="rId2" cstate="print"/>
          <a:srcRect/>
          <a:stretch>
            <a:fillRect/>
          </a:stretch>
        </p:blipFill>
        <p:spPr bwMode="auto">
          <a:xfrm>
            <a:off x="755576" y="836712"/>
            <a:ext cx="7848872" cy="5289749"/>
          </a:xfrm>
          <a:prstGeom prst="rect">
            <a:avLst/>
          </a:prstGeom>
          <a:noFill/>
          <a:ln w="19050" cmpd="sng">
            <a:solidFill>
              <a:schemeClr val="tx1"/>
            </a:solidFill>
          </a:ln>
        </p:spPr>
      </p:pic>
      <p:sp>
        <p:nvSpPr>
          <p:cNvPr id="6" name="Tekstvak 5"/>
          <p:cNvSpPr txBox="1"/>
          <p:nvPr/>
        </p:nvSpPr>
        <p:spPr>
          <a:xfrm>
            <a:off x="395536" y="260648"/>
            <a:ext cx="7776864" cy="338554"/>
          </a:xfrm>
          <a:prstGeom prst="rect">
            <a:avLst/>
          </a:prstGeom>
          <a:noFill/>
        </p:spPr>
        <p:txBody>
          <a:bodyPr wrap="square" rtlCol="0">
            <a:spAutoFit/>
          </a:bodyPr>
          <a:lstStyle/>
          <a:p>
            <a:r>
              <a:rPr lang="en-US" sz="1600" b="1" u="sng" dirty="0" smtClean="0">
                <a:solidFill>
                  <a:srgbClr val="002060"/>
                </a:solidFill>
                <a:latin typeface="Arial Black" pitchFamily="34" charset="0"/>
              </a:rPr>
              <a:t>Damage measurement of Roof panel damage - to repair or not </a:t>
            </a:r>
            <a:endParaRPr lang="en-US" sz="1600" b="1" u="sng" dirty="0">
              <a:solidFill>
                <a:srgbClr val="002060"/>
              </a:solidFill>
              <a:latin typeface="Arial Black"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58</a:t>
            </a:fld>
            <a:endParaRPr lang="en-US"/>
          </a:p>
        </p:txBody>
      </p:sp>
      <p:pic>
        <p:nvPicPr>
          <p:cNvPr id="110594" name="Picture 2" descr="C:\Users\Frank\Documents\PORT metingen IICL 5  6 001.jpg"/>
          <p:cNvPicPr>
            <a:picLocks noGrp="1" noChangeAspect="1" noChangeArrowheads="1"/>
          </p:cNvPicPr>
          <p:nvPr>
            <p:ph idx="1"/>
          </p:nvPr>
        </p:nvPicPr>
        <p:blipFill>
          <a:blip r:embed="rId2" cstate="print"/>
          <a:srcRect/>
          <a:stretch>
            <a:fillRect/>
          </a:stretch>
        </p:blipFill>
        <p:spPr bwMode="auto">
          <a:xfrm>
            <a:off x="971600" y="692696"/>
            <a:ext cx="7344816" cy="5433467"/>
          </a:xfrm>
          <a:prstGeom prst="rect">
            <a:avLst/>
          </a:prstGeom>
          <a:noFill/>
          <a:ln w="19050" cmpd="sng">
            <a:solidFill>
              <a:schemeClr val="tx1"/>
            </a:solidFill>
          </a:ln>
        </p:spPr>
      </p:pic>
      <p:sp>
        <p:nvSpPr>
          <p:cNvPr id="5" name="Tekstvak 4"/>
          <p:cNvSpPr txBox="1"/>
          <p:nvPr/>
        </p:nvSpPr>
        <p:spPr>
          <a:xfrm>
            <a:off x="395536" y="260648"/>
            <a:ext cx="7776864" cy="338554"/>
          </a:xfrm>
          <a:prstGeom prst="rect">
            <a:avLst/>
          </a:prstGeom>
          <a:noFill/>
        </p:spPr>
        <p:txBody>
          <a:bodyPr wrap="square" rtlCol="0">
            <a:spAutoFit/>
          </a:bodyPr>
          <a:lstStyle/>
          <a:p>
            <a:r>
              <a:rPr lang="en-US" sz="1600" b="1" u="sng" dirty="0" smtClean="0">
                <a:solidFill>
                  <a:srgbClr val="002060"/>
                </a:solidFill>
                <a:latin typeface="Arial Black" pitchFamily="34" charset="0"/>
              </a:rPr>
              <a:t>Damage measurement of inside side wall – to repair or not </a:t>
            </a:r>
            <a:endParaRPr lang="en-US" sz="1600" b="1" u="sng" dirty="0">
              <a:solidFill>
                <a:srgbClr val="002060"/>
              </a:solidFill>
              <a:latin typeface="Arial Black"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59</a:t>
            </a:fld>
            <a:endParaRPr lang="en-US"/>
          </a:p>
        </p:txBody>
      </p:sp>
      <p:pic>
        <p:nvPicPr>
          <p:cNvPr id="8" name="Afbeelding 7" descr="IICL 5 Cleaning 2 001.jpg"/>
          <p:cNvPicPr>
            <a:picLocks noChangeAspect="1"/>
          </p:cNvPicPr>
          <p:nvPr/>
        </p:nvPicPr>
        <p:blipFill>
          <a:blip r:embed="rId2" cstate="print"/>
          <a:stretch>
            <a:fillRect/>
          </a:stretch>
        </p:blipFill>
        <p:spPr>
          <a:xfrm>
            <a:off x="251520" y="1412776"/>
            <a:ext cx="2880320" cy="4509120"/>
          </a:xfrm>
          <a:prstGeom prst="rect">
            <a:avLst/>
          </a:prstGeom>
          <a:ln w="19050" cmpd="sng">
            <a:solidFill>
              <a:schemeClr val="tx1"/>
            </a:solidFill>
          </a:ln>
        </p:spPr>
      </p:pic>
      <p:pic>
        <p:nvPicPr>
          <p:cNvPr id="10" name="Afbeelding 9" descr="IICL 5 Cleaning 1 001.jpg"/>
          <p:cNvPicPr>
            <a:picLocks noChangeAspect="1"/>
          </p:cNvPicPr>
          <p:nvPr/>
        </p:nvPicPr>
        <p:blipFill>
          <a:blip r:embed="rId3" cstate="print"/>
          <a:stretch>
            <a:fillRect/>
          </a:stretch>
        </p:blipFill>
        <p:spPr>
          <a:xfrm>
            <a:off x="3275856" y="1412776"/>
            <a:ext cx="2808312" cy="4536504"/>
          </a:xfrm>
          <a:prstGeom prst="rect">
            <a:avLst/>
          </a:prstGeom>
          <a:ln w="19050" cmpd="sng">
            <a:solidFill>
              <a:schemeClr val="tx1"/>
            </a:solidFill>
          </a:ln>
        </p:spPr>
      </p:pic>
      <p:pic>
        <p:nvPicPr>
          <p:cNvPr id="111618" name="Picture 2" descr="C:\Users\Frank\Documents\IICL 5 Cleaning 3 001.jpg"/>
          <p:cNvPicPr>
            <a:picLocks noChangeAspect="1" noChangeArrowheads="1"/>
          </p:cNvPicPr>
          <p:nvPr/>
        </p:nvPicPr>
        <p:blipFill>
          <a:blip r:embed="rId4" cstate="print"/>
          <a:srcRect/>
          <a:stretch>
            <a:fillRect/>
          </a:stretch>
        </p:blipFill>
        <p:spPr bwMode="auto">
          <a:xfrm>
            <a:off x="6228184" y="1412776"/>
            <a:ext cx="2736304" cy="4536504"/>
          </a:xfrm>
          <a:prstGeom prst="rect">
            <a:avLst/>
          </a:prstGeom>
          <a:noFill/>
          <a:ln w="19050" cmpd="sng">
            <a:solidFill>
              <a:schemeClr val="tx1"/>
            </a:solidFill>
          </a:ln>
        </p:spPr>
      </p:pic>
      <p:sp>
        <p:nvSpPr>
          <p:cNvPr id="12" name="Ovaal 11"/>
          <p:cNvSpPr/>
          <p:nvPr/>
        </p:nvSpPr>
        <p:spPr>
          <a:xfrm>
            <a:off x="1331640" y="4581128"/>
            <a:ext cx="1440160" cy="36004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al 12"/>
          <p:cNvSpPr/>
          <p:nvPr/>
        </p:nvSpPr>
        <p:spPr>
          <a:xfrm>
            <a:off x="4572000" y="4581128"/>
            <a:ext cx="1296144" cy="36004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al 13"/>
          <p:cNvSpPr/>
          <p:nvPr/>
        </p:nvSpPr>
        <p:spPr>
          <a:xfrm>
            <a:off x="7380312" y="4653136"/>
            <a:ext cx="1296144" cy="36004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51520" y="260648"/>
            <a:ext cx="8435280" cy="5865515"/>
          </a:xfrm>
        </p:spPr>
        <p:txBody>
          <a:bodyPr>
            <a:normAutofit/>
          </a:bodyPr>
          <a:lstStyle/>
          <a:p>
            <a:pPr>
              <a:buNone/>
            </a:pPr>
            <a:r>
              <a:rPr lang="en-US" sz="1200" u="sng" dirty="0" smtClean="0">
                <a:solidFill>
                  <a:srgbClr val="002060"/>
                </a:solidFill>
                <a:latin typeface="Arial Black" pitchFamily="34" charset="0"/>
              </a:rPr>
              <a:t>3-Loading and discharging of containers </a:t>
            </a:r>
            <a:endParaRPr lang="en-US" sz="1200" b="1" u="sng" dirty="0">
              <a:solidFill>
                <a:srgbClr val="002060"/>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6</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259632" y="764704"/>
            <a:ext cx="6553200" cy="2686050"/>
          </a:xfrm>
          <a:prstGeom prst="rect">
            <a:avLst/>
          </a:prstGeom>
          <a:noFill/>
          <a:ln w="9525">
            <a:noFill/>
            <a:miter lim="800000"/>
            <a:headEnd/>
            <a:tailEnd/>
          </a:ln>
        </p:spPr>
      </p:pic>
      <p:sp>
        <p:nvSpPr>
          <p:cNvPr id="6" name="Rechthoek 5"/>
          <p:cNvSpPr/>
          <p:nvPr/>
        </p:nvSpPr>
        <p:spPr>
          <a:xfrm>
            <a:off x="323528" y="3573016"/>
            <a:ext cx="8820472" cy="3139321"/>
          </a:xfrm>
          <a:prstGeom prst="rect">
            <a:avLst/>
          </a:prstGeom>
        </p:spPr>
        <p:txBody>
          <a:bodyPr wrap="square">
            <a:spAutoFit/>
          </a:bodyPr>
          <a:lstStyle/>
          <a:p>
            <a:r>
              <a:rPr lang="en-US" sz="1100" u="sng" dirty="0" smtClean="0">
                <a:solidFill>
                  <a:srgbClr val="002060"/>
                </a:solidFill>
                <a:latin typeface="Arial Black" pitchFamily="34" charset="0"/>
              </a:rPr>
              <a:t>GENERAL CONTAINER  TERMINAL OPERATIONS</a:t>
            </a:r>
          </a:p>
          <a:p>
            <a:r>
              <a:rPr lang="en-US" sz="1100" dirty="0" smtClean="0">
                <a:latin typeface="Arial Black" pitchFamily="34" charset="0"/>
              </a:rPr>
              <a:t>Function and operations of container terminal</a:t>
            </a:r>
          </a:p>
          <a:p>
            <a:r>
              <a:rPr lang="en-US" sz="1100" dirty="0" smtClean="0">
                <a:latin typeface="Arial Black" pitchFamily="34" charset="0"/>
              </a:rPr>
              <a:t>Container terminals can be described as a system that links two external processes:</a:t>
            </a:r>
          </a:p>
          <a:p>
            <a:r>
              <a:rPr lang="en-US" sz="1100" dirty="0" smtClean="0">
                <a:latin typeface="Arial Black" pitchFamily="34" charset="0"/>
              </a:rPr>
              <a:t>	• Quayside process: water based transport</a:t>
            </a:r>
          </a:p>
          <a:p>
            <a:r>
              <a:rPr lang="en-US" sz="1100" dirty="0" smtClean="0">
                <a:latin typeface="Arial Black" pitchFamily="34" charset="0"/>
              </a:rPr>
              <a:t>	• Landside process hinterland transport (including inland waterways)</a:t>
            </a:r>
          </a:p>
          <a:p>
            <a:endParaRPr lang="en-US" sz="1100" dirty="0" smtClean="0">
              <a:latin typeface="Arial Black" pitchFamily="34" charset="0"/>
            </a:endParaRPr>
          </a:p>
          <a:p>
            <a:r>
              <a:rPr lang="en-US" sz="1100" dirty="0" smtClean="0">
                <a:latin typeface="Arial Black" pitchFamily="34" charset="0"/>
              </a:rPr>
              <a:t>The primary function of a container terminal is  connecting the water and land side transportation by </a:t>
            </a:r>
          </a:p>
          <a:p>
            <a:r>
              <a:rPr lang="en-US" sz="1100" dirty="0" smtClean="0">
                <a:latin typeface="Arial Black" pitchFamily="34" charset="0"/>
              </a:rPr>
              <a:t>providing intermodal connections with all possible transport systems incoming /outgoing.</a:t>
            </a:r>
          </a:p>
          <a:p>
            <a:r>
              <a:rPr lang="en-US" sz="1100" dirty="0" smtClean="0">
                <a:latin typeface="Arial Black" pitchFamily="34" charset="0"/>
              </a:rPr>
              <a:t>This process is schematized in above. </a:t>
            </a:r>
          </a:p>
          <a:p>
            <a:endParaRPr lang="en-US" sz="1100" dirty="0" smtClean="0">
              <a:latin typeface="Arial Black" pitchFamily="34" charset="0"/>
            </a:endParaRPr>
          </a:p>
          <a:p>
            <a:r>
              <a:rPr lang="en-US" sz="1100" u="sng" dirty="0" smtClean="0">
                <a:solidFill>
                  <a:srgbClr val="002060"/>
                </a:solidFill>
                <a:latin typeface="Arial Black" pitchFamily="34" charset="0"/>
              </a:rPr>
              <a:t>The traffic functions required at both interfaces are as follows:</a:t>
            </a:r>
          </a:p>
          <a:p>
            <a:r>
              <a:rPr lang="en-US" sz="1100" dirty="0" smtClean="0">
                <a:latin typeface="Arial Black" pitchFamily="34" charset="0"/>
              </a:rPr>
              <a:t>	-Loading and unloading of containers to and from vessels</a:t>
            </a:r>
          </a:p>
          <a:p>
            <a:r>
              <a:rPr lang="en-US" sz="1100" dirty="0" smtClean="0">
                <a:latin typeface="Arial Black" pitchFamily="34" charset="0"/>
              </a:rPr>
              <a:t>	-Storage for containers</a:t>
            </a:r>
          </a:p>
          <a:p>
            <a:r>
              <a:rPr lang="en-US" sz="1100" dirty="0" smtClean="0">
                <a:latin typeface="Arial Black" pitchFamily="34" charset="0"/>
              </a:rPr>
              <a:t>	-Verification of container information</a:t>
            </a:r>
          </a:p>
          <a:p>
            <a:r>
              <a:rPr lang="en-US" sz="1100" dirty="0" smtClean="0">
                <a:latin typeface="Arial Black" pitchFamily="34" charset="0"/>
              </a:rPr>
              <a:t>	-Checking or recording of container damage for incoming and outgoing containers </a:t>
            </a:r>
          </a:p>
          <a:p>
            <a:r>
              <a:rPr lang="en-US" sz="1100" dirty="0" smtClean="0">
                <a:latin typeface="Arial Black" pitchFamily="34" charset="0"/>
              </a:rPr>
              <a:t>	-Verification of container content</a:t>
            </a:r>
          </a:p>
          <a:p>
            <a:r>
              <a:rPr lang="en-US" sz="1100" dirty="0" smtClean="0">
                <a:latin typeface="Arial Black" pitchFamily="34" charset="0"/>
              </a:rPr>
              <a:t>	-Providing supporting services as explained in more detail below </a:t>
            </a:r>
          </a:p>
          <a:p>
            <a:endParaRPr lang="en-US" sz="1100" dirty="0">
              <a:latin typeface="Arial Black"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395536" y="188640"/>
            <a:ext cx="8568952" cy="6408711"/>
          </a:xfrm>
        </p:spPr>
        <p:txBody>
          <a:bodyPr>
            <a:noAutofit/>
          </a:bodyPr>
          <a:lstStyle/>
          <a:p>
            <a:pPr algn="l"/>
            <a:endParaRPr lang="en-US" sz="1100" b="1" dirty="0" smtClean="0"/>
          </a:p>
          <a:p>
            <a:pPr algn="l"/>
            <a:endParaRPr lang="en-US" sz="1400" b="1" u="sng" dirty="0"/>
          </a:p>
          <a:p>
            <a:pPr algn="l"/>
            <a:r>
              <a:rPr lang="en-US" sz="1600" b="1" u="sng" dirty="0" smtClean="0">
                <a:solidFill>
                  <a:schemeClr val="tx1"/>
                </a:solidFill>
                <a:latin typeface="Arial Black" pitchFamily="34" charset="0"/>
              </a:rPr>
              <a:t>IICL </a:t>
            </a:r>
            <a:r>
              <a:rPr lang="en-US" sz="1600" b="1" u="sng" dirty="0">
                <a:solidFill>
                  <a:schemeClr val="tx1"/>
                </a:solidFill>
                <a:latin typeface="Arial Black" pitchFamily="34" charset="0"/>
              </a:rPr>
              <a:t>Technical Guides &amp; </a:t>
            </a:r>
            <a:r>
              <a:rPr lang="en-US" sz="1600" b="1" u="sng" dirty="0" smtClean="0">
                <a:solidFill>
                  <a:schemeClr val="tx1"/>
                </a:solidFill>
                <a:latin typeface="Arial Black" pitchFamily="34" charset="0"/>
              </a:rPr>
              <a:t>Manual</a:t>
            </a:r>
            <a:endParaRPr lang="nl-BE" sz="1600" b="1" u="sng" dirty="0">
              <a:solidFill>
                <a:schemeClr val="tx1"/>
              </a:solidFill>
              <a:latin typeface="Arial Black" pitchFamily="34" charset="0"/>
            </a:endParaRPr>
          </a:p>
          <a:p>
            <a:pPr algn="l"/>
            <a:r>
              <a:rPr lang="en-US" sz="1200" dirty="0">
                <a:solidFill>
                  <a:schemeClr val="tx1"/>
                </a:solidFill>
                <a:latin typeface="Arial Black" pitchFamily="34" charset="0"/>
              </a:rPr>
              <a:t>Since 1971, IICL has published over </a:t>
            </a:r>
            <a:r>
              <a:rPr lang="en-US" sz="1200" dirty="0" smtClean="0">
                <a:solidFill>
                  <a:schemeClr val="tx1"/>
                </a:solidFill>
                <a:latin typeface="Arial Black" pitchFamily="34" charset="0"/>
              </a:rPr>
              <a:t>50.000 </a:t>
            </a:r>
            <a:r>
              <a:rPr lang="en-US" sz="1200" dirty="0">
                <a:solidFill>
                  <a:schemeClr val="tx1"/>
                </a:solidFill>
                <a:latin typeface="Arial Black" pitchFamily="34" charset="0"/>
              </a:rPr>
              <a:t>copies of 20 publications covering container inspection, repair, cleaning and refurbishment, chassis inspection and maintenance, and other topics.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IICL </a:t>
            </a:r>
            <a:r>
              <a:rPr lang="en-US" sz="1200" dirty="0">
                <a:solidFill>
                  <a:schemeClr val="tx1"/>
                </a:solidFill>
                <a:latin typeface="Arial Black" pitchFamily="34" charset="0"/>
              </a:rPr>
              <a:t>manuals have been distributed to over </a:t>
            </a:r>
            <a:r>
              <a:rPr lang="en-US" sz="1200" dirty="0" smtClean="0">
                <a:solidFill>
                  <a:schemeClr val="tx1"/>
                </a:solidFill>
                <a:latin typeface="Arial Black" pitchFamily="34" charset="0"/>
              </a:rPr>
              <a:t>3.000 </a:t>
            </a:r>
            <a:r>
              <a:rPr lang="en-US" sz="1200" dirty="0">
                <a:solidFill>
                  <a:schemeClr val="tx1"/>
                </a:solidFill>
                <a:latin typeface="Arial Black" pitchFamily="34" charset="0"/>
              </a:rPr>
              <a:t>companies in over 65 countries across the globe. </a:t>
            </a:r>
            <a:endParaRPr lang="nl-BE" sz="1200" u="sng" dirty="0" smtClean="0">
              <a:solidFill>
                <a:schemeClr val="tx1"/>
              </a:solidFill>
              <a:latin typeface="Arial Black" pitchFamily="34" charset="0"/>
            </a:endParaRPr>
          </a:p>
          <a:p>
            <a:pPr algn="l"/>
            <a:endParaRPr lang="nl-BE" sz="1200" b="1" u="sng" dirty="0">
              <a:solidFill>
                <a:schemeClr val="tx1"/>
              </a:solidFill>
              <a:latin typeface="Arial Black" pitchFamily="34" charset="0"/>
            </a:endParaRPr>
          </a:p>
          <a:p>
            <a:pPr algn="l"/>
            <a:r>
              <a:rPr lang="nl-BE" sz="1600" b="1" u="sng" dirty="0" err="1">
                <a:solidFill>
                  <a:schemeClr val="tx1"/>
                </a:solidFill>
                <a:latin typeface="Arial Black" pitchFamily="34" charset="0"/>
              </a:rPr>
              <a:t>Publications</a:t>
            </a:r>
            <a:r>
              <a:rPr lang="nl-BE" sz="1600" b="1" u="sng" dirty="0">
                <a:solidFill>
                  <a:schemeClr val="tx1"/>
                </a:solidFill>
                <a:latin typeface="Arial Black" pitchFamily="34" charset="0"/>
              </a:rPr>
              <a:t> </a:t>
            </a:r>
            <a:r>
              <a:rPr lang="nl-BE" sz="1600" b="1" u="sng" dirty="0" err="1">
                <a:solidFill>
                  <a:schemeClr val="tx1"/>
                </a:solidFill>
                <a:latin typeface="Arial Black" pitchFamily="34" charset="0"/>
              </a:rPr>
              <a:t>on</a:t>
            </a:r>
            <a:r>
              <a:rPr lang="nl-BE" sz="1600" b="1" u="sng" dirty="0">
                <a:solidFill>
                  <a:schemeClr val="tx1"/>
                </a:solidFill>
                <a:latin typeface="Arial Black" pitchFamily="34" charset="0"/>
              </a:rPr>
              <a:t> </a:t>
            </a:r>
            <a:r>
              <a:rPr lang="nl-BE" sz="1600" b="1" u="sng" dirty="0" smtClean="0">
                <a:solidFill>
                  <a:schemeClr val="tx1"/>
                </a:solidFill>
                <a:latin typeface="Arial Black" pitchFamily="34" charset="0"/>
              </a:rPr>
              <a:t>Containers</a:t>
            </a:r>
            <a:endParaRPr lang="nl-BE" sz="1200" b="1" u="sng" dirty="0">
              <a:solidFill>
                <a:schemeClr val="tx1"/>
              </a:solidFill>
              <a:latin typeface="Arial Black" pitchFamily="34" charset="0"/>
            </a:endParaRPr>
          </a:p>
          <a:p>
            <a:pPr lvl="0" algn="l"/>
            <a:r>
              <a:rPr lang="en-US" sz="1200" b="1" dirty="0">
                <a:solidFill>
                  <a:schemeClr val="tx1"/>
                </a:solidFill>
                <a:latin typeface="Arial Black" pitchFamily="34" charset="0"/>
              </a:rPr>
              <a:t>Guide for Container Equipment Inspection, 5th edition ("IICL-5") (September 2006)</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Provides criteria for determining if damage to containers requires repair. Published jointly with the International Chamber of Shipping (ICS), the criteria apply both for on/off-hire and in-service inspections. The Guide was developed by a Joint Working Group of representatives from shipping lines and leasing companies worldwide. Based in part on the container testing project initiated in 1984 with HLA Engineers, Inc. in cooperation with the University of Texas at Arlington. Using finite element analysis, backed by physical tests, HLA engineers and IICL technical experts tested the capacity of a container to withstand damage. A Pocket Edition of the Container Inspection Tables supplements the main volume</a:t>
            </a:r>
            <a:r>
              <a:rPr lang="en-US" sz="1200" dirty="0" smtClean="0">
                <a:solidFill>
                  <a:schemeClr val="tx1"/>
                </a:solidFill>
                <a:latin typeface="Arial Black" pitchFamily="34" charset="0"/>
              </a:rPr>
              <a:t>.</a:t>
            </a:r>
          </a:p>
          <a:p>
            <a:pPr lvl="0" algn="l"/>
            <a:endParaRPr lang="nl-BE" sz="1200" dirty="0">
              <a:solidFill>
                <a:schemeClr val="tx1"/>
              </a:solidFill>
              <a:latin typeface="Arial Black" pitchFamily="34" charset="0"/>
            </a:endParaRPr>
          </a:p>
          <a:p>
            <a:pPr algn="l"/>
            <a:r>
              <a:rPr lang="en-US" sz="1600" b="1" dirty="0">
                <a:solidFill>
                  <a:schemeClr val="tx1"/>
                </a:solidFill>
                <a:latin typeface="Arial Black" pitchFamily="34" charset="0"/>
              </a:rPr>
              <a:t>Technical Bulletin G5. Amendment to the Guide for Container Equipment Inspection, 5th Edition ("IICL-5") (SEPTEMBER 2000)</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Included as an amendment in all copies of the Guide for Container Equipment Inspection, Fifth edition, sold since October 1, 2000</a:t>
            </a:r>
            <a:r>
              <a:rPr lang="en-US" sz="1200" dirty="0" smtClean="0">
                <a:solidFill>
                  <a:schemeClr val="tx1"/>
                </a:solidFill>
                <a:latin typeface="Arial Black" pitchFamily="34" charset="0"/>
              </a:rPr>
              <a:t>.</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The bulletin cancels IICL-5 criteria relating to cleanliness, as they have been </a:t>
            </a:r>
            <a:r>
              <a:rPr lang="en-US" sz="1200" dirty="0" smtClean="0">
                <a:solidFill>
                  <a:schemeClr val="tx1"/>
                </a:solidFill>
                <a:latin typeface="Arial Black" pitchFamily="34" charset="0"/>
              </a:rPr>
              <a:t>superseded </a:t>
            </a:r>
            <a:r>
              <a:rPr lang="en-US" sz="1200" dirty="0">
                <a:solidFill>
                  <a:schemeClr val="tx1"/>
                </a:solidFill>
                <a:latin typeface="Arial Black" pitchFamily="34" charset="0"/>
              </a:rPr>
              <a:t>by the second edition of the General Guide for Container Cleaning (see publication below</a:t>
            </a:r>
            <a:r>
              <a:rPr lang="en-US" sz="1200" dirty="0" smtClean="0">
                <a:solidFill>
                  <a:schemeClr val="tx1"/>
                </a:solidFill>
                <a:latin typeface="Arial Black" pitchFamily="34" charset="0"/>
              </a:rPr>
              <a:t>).</a:t>
            </a:r>
          </a:p>
          <a:p>
            <a:pPr algn="l"/>
            <a:endParaRPr lang="nl-BE" sz="1200" dirty="0">
              <a:solidFill>
                <a:schemeClr val="tx1"/>
              </a:solidFill>
              <a:latin typeface="Arial Black" pitchFamily="34" charset="0"/>
            </a:endParaRPr>
          </a:p>
          <a:p>
            <a:pPr lvl="0" algn="l"/>
            <a:r>
              <a:rPr lang="en-US" sz="1600" b="1" dirty="0">
                <a:solidFill>
                  <a:schemeClr val="tx1"/>
                </a:solidFill>
                <a:latin typeface="Arial Black" pitchFamily="34" charset="0"/>
              </a:rPr>
              <a:t>Repair Manual for Steel Freight Containers, 5th edition (March 2006)</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Contains recommendations for repair of steel containers, many presented by means of color photographs. Covers general repair principles and procedures, repair of individual container components, safety precautions, materials and tools, non-conforming and improper repairs, terminology and interpretation of ISO dimensions. </a:t>
            </a:r>
            <a:br>
              <a:rPr lang="en-US" sz="1200" dirty="0">
                <a:solidFill>
                  <a:schemeClr val="tx1"/>
                </a:solidFill>
                <a:latin typeface="Arial Black" pitchFamily="34" charset="0"/>
              </a:rPr>
            </a:br>
            <a:endParaRPr lang="en-US" sz="1200" dirty="0">
              <a:solidFill>
                <a:schemeClr val="tx1"/>
              </a:solidFill>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755576" y="116632"/>
            <a:ext cx="8136904" cy="6480720"/>
          </a:xfrm>
        </p:spPr>
        <p:txBody>
          <a:bodyPr>
            <a:noAutofit/>
          </a:bodyPr>
          <a:lstStyle/>
          <a:p>
            <a:pPr algn="l"/>
            <a:r>
              <a:rPr lang="en-US" sz="1600" b="1" u="sng" dirty="0" smtClean="0">
                <a:solidFill>
                  <a:schemeClr val="tx1"/>
                </a:solidFill>
                <a:latin typeface="Arial Black" pitchFamily="34" charset="0"/>
              </a:rPr>
              <a:t>Surface Preparation and Painting: An Addendum to the Repair Manual for Steel Freight Containers (Fifth Edition) (JUNE 2000)</a:t>
            </a:r>
            <a:r>
              <a:rPr lang="en-US" sz="1100" dirty="0">
                <a:solidFill>
                  <a:schemeClr val="tx1"/>
                </a:solidFill>
                <a:latin typeface="Arial Black" pitchFamily="34" charset="0"/>
              </a:rPr>
              <a:t/>
            </a:r>
            <a:br>
              <a:rPr lang="en-US" sz="1100" dirty="0">
                <a:solidFill>
                  <a:schemeClr val="tx1"/>
                </a:solidFill>
                <a:latin typeface="Arial Black" pitchFamily="34" charset="0"/>
              </a:rPr>
            </a:br>
            <a:r>
              <a:rPr lang="en-US" sz="1200" dirty="0">
                <a:solidFill>
                  <a:schemeClr val="tx1"/>
                </a:solidFill>
                <a:latin typeface="Arial Black" pitchFamily="34" charset="0"/>
              </a:rPr>
              <a:t>The bulletin includes information on surface preparation and coating</a:t>
            </a:r>
            <a:r>
              <a:rPr lang="en-US" sz="1200" dirty="0" smtClean="0">
                <a:solidFill>
                  <a:schemeClr val="tx1"/>
                </a:solidFill>
                <a:latin typeface="Arial Black" pitchFamily="34" charset="0"/>
              </a:rPr>
              <a:t>.</a:t>
            </a:r>
            <a:endParaRPr lang="en-US" sz="1100" dirty="0" smtClean="0">
              <a:solidFill>
                <a:schemeClr val="tx1"/>
              </a:solidFill>
              <a:latin typeface="Arial Black" pitchFamily="34" charset="0"/>
            </a:endParaRPr>
          </a:p>
          <a:p>
            <a:pPr algn="l"/>
            <a:endParaRPr lang="en-US" sz="1100" b="1" dirty="0" smtClean="0">
              <a:solidFill>
                <a:schemeClr val="tx1"/>
              </a:solidFill>
              <a:latin typeface="Arial Black" pitchFamily="34" charset="0"/>
            </a:endParaRPr>
          </a:p>
          <a:p>
            <a:pPr lvl="0" algn="l"/>
            <a:r>
              <a:rPr lang="en-US" sz="1600" b="1" u="sng" dirty="0" smtClean="0">
                <a:solidFill>
                  <a:schemeClr val="tx1"/>
                </a:solidFill>
                <a:latin typeface="Arial Black" pitchFamily="34" charset="0"/>
              </a:rPr>
              <a:t>General </a:t>
            </a:r>
            <a:r>
              <a:rPr lang="en-US" sz="1600" b="1" u="sng" dirty="0">
                <a:solidFill>
                  <a:schemeClr val="tx1"/>
                </a:solidFill>
                <a:latin typeface="Arial Black" pitchFamily="34" charset="0"/>
              </a:rPr>
              <a:t>Guide for Container Cleaning, 2nd edition (May 2000)</a:t>
            </a:r>
            <a:r>
              <a:rPr lang="en-US" sz="1100" dirty="0">
                <a:solidFill>
                  <a:schemeClr val="tx1"/>
                </a:solidFill>
                <a:latin typeface="Arial Black" pitchFamily="34" charset="0"/>
              </a:rPr>
              <a:t/>
            </a:r>
            <a:br>
              <a:rPr lang="en-US" sz="1100" dirty="0">
                <a:solidFill>
                  <a:schemeClr val="tx1"/>
                </a:solidFill>
                <a:latin typeface="Arial Black" pitchFamily="34" charset="0"/>
              </a:rPr>
            </a:br>
            <a:r>
              <a:rPr lang="en-US" sz="1200" dirty="0">
                <a:solidFill>
                  <a:schemeClr val="tx1"/>
                </a:solidFill>
                <a:latin typeface="Arial Black" pitchFamily="34" charset="0"/>
              </a:rPr>
              <a:t>This Guide uses color photographs to illustrate different types of container conditions in dry van, open top and refrigerated containers that may or may not require cleaning. For each condition, the Guide recommends the action to be taken, if any, and the cleaning procedure to use, if the container requires cleaning. Areas covered include general principles for determining when to clean, possible harmful contamination and recommended action, and recommended cleaning methods for all types of conditions</a:t>
            </a:r>
            <a:r>
              <a:rPr lang="en-US" sz="1200" dirty="0" smtClean="0">
                <a:solidFill>
                  <a:schemeClr val="tx1"/>
                </a:solidFill>
                <a:latin typeface="Arial Black" pitchFamily="34" charset="0"/>
              </a:rPr>
              <a:t>.</a:t>
            </a:r>
            <a:endParaRPr lang="en-US" sz="1100" dirty="0" smtClean="0">
              <a:solidFill>
                <a:schemeClr val="tx1"/>
              </a:solidFill>
              <a:latin typeface="Arial Black" pitchFamily="34" charset="0"/>
            </a:endParaRPr>
          </a:p>
          <a:p>
            <a:pPr lvl="0" algn="l"/>
            <a:endParaRPr lang="nl-BE" sz="1100" dirty="0">
              <a:solidFill>
                <a:schemeClr val="tx1"/>
              </a:solidFill>
              <a:latin typeface="Arial Black" pitchFamily="34" charset="0"/>
            </a:endParaRPr>
          </a:p>
          <a:p>
            <a:pPr lvl="0" algn="l"/>
            <a:r>
              <a:rPr lang="en-US" sz="1600" b="1" u="sng" dirty="0">
                <a:solidFill>
                  <a:schemeClr val="tx1"/>
                </a:solidFill>
                <a:latin typeface="Arial Black" pitchFamily="34" charset="0"/>
              </a:rPr>
              <a:t>Guide for Container Damage Measurement (August 2006)</a:t>
            </a:r>
            <a:r>
              <a:rPr lang="en-US" sz="1100" dirty="0">
                <a:solidFill>
                  <a:schemeClr val="tx1"/>
                </a:solidFill>
                <a:latin typeface="Arial Black" pitchFamily="34" charset="0"/>
              </a:rPr>
              <a:t/>
            </a:r>
            <a:br>
              <a:rPr lang="en-US" sz="1100" dirty="0">
                <a:solidFill>
                  <a:schemeClr val="tx1"/>
                </a:solidFill>
                <a:latin typeface="Arial Black" pitchFamily="34" charset="0"/>
              </a:rPr>
            </a:br>
            <a:r>
              <a:rPr lang="en-US" sz="1200" dirty="0">
                <a:solidFill>
                  <a:schemeClr val="tx1"/>
                </a:solidFill>
                <a:latin typeface="Arial Black" pitchFamily="34" charset="0"/>
              </a:rPr>
              <a:t>Provides methods of measuring damage to containers, including unusual cases. Explains how to calculate if damage exceeds ISO and IICL tolerances and describes tools required for container damage measurement</a:t>
            </a:r>
            <a:r>
              <a:rPr lang="en-US" sz="1200" dirty="0" smtClean="0">
                <a:solidFill>
                  <a:schemeClr val="tx1"/>
                </a:solidFill>
                <a:latin typeface="Arial Black" pitchFamily="34" charset="0"/>
              </a:rPr>
              <a:t>.</a:t>
            </a:r>
            <a:endParaRPr lang="en-US" sz="1100" dirty="0" smtClean="0">
              <a:solidFill>
                <a:schemeClr val="tx1"/>
              </a:solidFill>
              <a:latin typeface="Arial Black" pitchFamily="34" charset="0"/>
            </a:endParaRPr>
          </a:p>
          <a:p>
            <a:pPr lvl="0" algn="l"/>
            <a:endParaRPr lang="nl-BE" sz="1100" dirty="0">
              <a:solidFill>
                <a:schemeClr val="tx1"/>
              </a:solidFill>
              <a:latin typeface="Arial Black" pitchFamily="34" charset="0"/>
            </a:endParaRPr>
          </a:p>
          <a:p>
            <a:pPr lvl="0" algn="l"/>
            <a:r>
              <a:rPr lang="en-US" sz="1600" b="1" u="sng" dirty="0">
                <a:solidFill>
                  <a:schemeClr val="tx1"/>
                </a:solidFill>
                <a:latin typeface="Arial Black" pitchFamily="34" charset="0"/>
              </a:rPr>
              <a:t>Guide for Open Top Container Equipment Inspection (November 2005)</a:t>
            </a:r>
            <a:r>
              <a:rPr lang="en-US" sz="1100" dirty="0">
                <a:solidFill>
                  <a:schemeClr val="tx1"/>
                </a:solidFill>
                <a:latin typeface="Arial Black" pitchFamily="34" charset="0"/>
              </a:rPr>
              <a:t/>
            </a:r>
            <a:br>
              <a:rPr lang="en-US" sz="1100" dirty="0">
                <a:solidFill>
                  <a:schemeClr val="tx1"/>
                </a:solidFill>
                <a:latin typeface="Arial Black" pitchFamily="34" charset="0"/>
              </a:rPr>
            </a:br>
            <a:r>
              <a:rPr lang="en-US" sz="1200" dirty="0">
                <a:solidFill>
                  <a:schemeClr val="tx1"/>
                </a:solidFill>
                <a:latin typeface="Arial Black" pitchFamily="34" charset="0"/>
              </a:rPr>
              <a:t>Provides careful and structured procedures for the inspection of open top containers. The guide was developed to address not only the inspection of components but also the cleaning decisions specific to these containers. The manual also provides several diagrams detailing the configuration of open top </a:t>
            </a:r>
            <a:r>
              <a:rPr lang="en-US" sz="1100" dirty="0">
                <a:solidFill>
                  <a:schemeClr val="tx1"/>
                </a:solidFill>
                <a:latin typeface="Arial Black" pitchFamily="34" charset="0"/>
              </a:rPr>
              <a:t>container components, damage conditions, and cleanliness criteria and recommended actions</a:t>
            </a:r>
            <a:r>
              <a:rPr lang="en-US" sz="1100" dirty="0" smtClean="0">
                <a:solidFill>
                  <a:schemeClr val="tx1"/>
                </a:solidFill>
                <a:latin typeface="Arial Black" pitchFamily="34" charset="0"/>
              </a:rPr>
              <a:t>.</a:t>
            </a:r>
          </a:p>
          <a:p>
            <a:pPr lvl="0" algn="l"/>
            <a:endParaRPr lang="nl-BE" sz="1100" dirty="0">
              <a:solidFill>
                <a:schemeClr val="tx1"/>
              </a:solidFill>
              <a:latin typeface="Arial Black" pitchFamily="34" charset="0"/>
            </a:endParaRPr>
          </a:p>
          <a:p>
            <a:pPr lvl="0" algn="l"/>
            <a:r>
              <a:rPr lang="en-US" sz="1600" b="1" u="sng" dirty="0">
                <a:solidFill>
                  <a:schemeClr val="tx1"/>
                </a:solidFill>
                <a:latin typeface="Arial Black" pitchFamily="34" charset="0"/>
              </a:rPr>
              <a:t>Guide for </a:t>
            </a:r>
            <a:r>
              <a:rPr lang="en-US" sz="1600" b="1" u="sng" dirty="0" smtClean="0">
                <a:solidFill>
                  <a:schemeClr val="tx1"/>
                </a:solidFill>
                <a:latin typeface="Arial Black" pitchFamily="34" charset="0"/>
              </a:rPr>
              <a:t>Flat rack </a:t>
            </a:r>
            <a:r>
              <a:rPr lang="en-US" sz="1600" b="1" u="sng" dirty="0">
                <a:solidFill>
                  <a:schemeClr val="tx1"/>
                </a:solidFill>
                <a:latin typeface="Arial Black" pitchFamily="34" charset="0"/>
              </a:rPr>
              <a:t>Container Inspection (August 2003)</a:t>
            </a:r>
            <a:r>
              <a:rPr lang="en-US" sz="1100" dirty="0">
                <a:solidFill>
                  <a:schemeClr val="tx1"/>
                </a:solidFill>
                <a:latin typeface="Arial Black" pitchFamily="34" charset="0"/>
              </a:rPr>
              <a:t/>
            </a:r>
            <a:br>
              <a:rPr lang="en-US" sz="1100" dirty="0">
                <a:solidFill>
                  <a:schemeClr val="tx1"/>
                </a:solidFill>
                <a:latin typeface="Arial Black" pitchFamily="34" charset="0"/>
              </a:rPr>
            </a:br>
            <a:r>
              <a:rPr lang="en-US" sz="1200" dirty="0">
                <a:solidFill>
                  <a:schemeClr val="tx1"/>
                </a:solidFill>
                <a:latin typeface="Arial Black" pitchFamily="34" charset="0"/>
              </a:rPr>
              <a:t>Describes the best practices for inspecting and repairing </a:t>
            </a:r>
            <a:r>
              <a:rPr lang="en-US" sz="1200" dirty="0" smtClean="0">
                <a:solidFill>
                  <a:schemeClr val="tx1"/>
                </a:solidFill>
                <a:latin typeface="Arial Black" pitchFamily="34" charset="0"/>
              </a:rPr>
              <a:t>flat rack </a:t>
            </a:r>
            <a:r>
              <a:rPr lang="en-US" sz="1200" dirty="0">
                <a:solidFill>
                  <a:schemeClr val="tx1"/>
                </a:solidFill>
                <a:latin typeface="Arial Black" pitchFamily="34" charset="0"/>
              </a:rPr>
              <a:t>containers. The guide includes specific criteria for determining if a </a:t>
            </a:r>
            <a:r>
              <a:rPr lang="en-US" sz="1200" dirty="0" smtClean="0">
                <a:solidFill>
                  <a:schemeClr val="tx1"/>
                </a:solidFill>
                <a:latin typeface="Arial Black" pitchFamily="34" charset="0"/>
              </a:rPr>
              <a:t>flat rack </a:t>
            </a:r>
            <a:r>
              <a:rPr lang="en-US" sz="1200" dirty="0">
                <a:solidFill>
                  <a:schemeClr val="tx1"/>
                </a:solidFill>
                <a:latin typeface="Arial Black" pitchFamily="34" charset="0"/>
              </a:rPr>
              <a:t>requires repair and also recommends repair procedures for certain components. The manual also describes </a:t>
            </a:r>
            <a:r>
              <a:rPr lang="en-US" sz="1200" dirty="0" smtClean="0">
                <a:solidFill>
                  <a:schemeClr val="tx1"/>
                </a:solidFill>
                <a:latin typeface="Arial Black" pitchFamily="34" charset="0"/>
              </a:rPr>
              <a:t>flat rack </a:t>
            </a:r>
            <a:r>
              <a:rPr lang="en-US" sz="1200" dirty="0">
                <a:solidFill>
                  <a:schemeClr val="tx1"/>
                </a:solidFill>
                <a:latin typeface="Arial Black" pitchFamily="34" charset="0"/>
              </a:rPr>
              <a:t>construction, usage and lifting requirements, and provides several diagrams of </a:t>
            </a:r>
            <a:r>
              <a:rPr lang="en-US" sz="1200" dirty="0" smtClean="0">
                <a:solidFill>
                  <a:schemeClr val="tx1"/>
                </a:solidFill>
                <a:latin typeface="Arial Black" pitchFamily="34" charset="0"/>
              </a:rPr>
              <a:t>flat rack </a:t>
            </a:r>
            <a:r>
              <a:rPr lang="en-US" sz="1200" dirty="0">
                <a:solidFill>
                  <a:schemeClr val="tx1"/>
                </a:solidFill>
                <a:latin typeface="Arial Black" pitchFamily="34" charset="0"/>
              </a:rPr>
              <a:t>types, individual components and correct/incorrect lifting methods</a:t>
            </a:r>
            <a:r>
              <a:rPr lang="en-US" sz="1200" dirty="0" smtClean="0">
                <a:solidFill>
                  <a:schemeClr val="tx1"/>
                </a:solidFill>
                <a:latin typeface="Arial Black" pitchFamily="34" charset="0"/>
              </a:rPr>
              <a:t>.</a:t>
            </a:r>
            <a:endParaRPr lang="nl-BE" sz="1200" dirty="0">
              <a:solidFill>
                <a:schemeClr val="tx1"/>
              </a:solidFill>
              <a:latin typeface="Arial Black" pitchFamily="34" charset="0"/>
            </a:endParaRPr>
          </a:p>
        </p:txBody>
      </p:sp>
      <p:sp>
        <p:nvSpPr>
          <p:cNvPr id="3" name="Tijdelijke aanduiding voor dianummer 2"/>
          <p:cNvSpPr>
            <a:spLocks noGrp="1"/>
          </p:cNvSpPr>
          <p:nvPr>
            <p:ph type="sldNum" sz="quarter" idx="12"/>
          </p:nvPr>
        </p:nvSpPr>
        <p:spPr/>
        <p:txBody>
          <a:bodyPr/>
          <a:lstStyle/>
          <a:p>
            <a:fld id="{C07877BB-7613-42C2-8ED5-B1012AEBCF7F}"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5793507"/>
          </a:xfrm>
        </p:spPr>
        <p:txBody>
          <a:bodyPr>
            <a:normAutofit/>
          </a:bodyPr>
          <a:lstStyle/>
          <a:p>
            <a:pPr lvl="0">
              <a:buNone/>
            </a:pPr>
            <a:r>
              <a:rPr lang="en-US" sz="1400" b="1" dirty="0" smtClean="0">
                <a:latin typeface="Arial Black" pitchFamily="34" charset="0"/>
              </a:rPr>
              <a:t>	</a:t>
            </a:r>
            <a:r>
              <a:rPr lang="en-US" sz="1400" b="1" u="sng" dirty="0" smtClean="0">
                <a:latin typeface="Arial Black" pitchFamily="34" charset="0"/>
              </a:rPr>
              <a:t>Guide for Flat rack Container Repair (June 2008)</a:t>
            </a:r>
            <a:r>
              <a:rPr lang="en-US" sz="1200" u="sng" dirty="0" smtClean="0">
                <a:latin typeface="Arial Black" pitchFamily="34" charset="0"/>
              </a:rPr>
              <a:t/>
            </a:r>
            <a:br>
              <a:rPr lang="en-US" sz="1200" u="sng" dirty="0" smtClean="0">
                <a:latin typeface="Arial Black" pitchFamily="34" charset="0"/>
              </a:rPr>
            </a:br>
            <a:r>
              <a:rPr lang="en-US" sz="1200" dirty="0" smtClean="0">
                <a:latin typeface="Arial Black" pitchFamily="34" charset="0"/>
              </a:rPr>
              <a:t>The IICL has developed a Flat rack Repair manual to offer a comprehensive instruction for repairs to flat racks in service today. The manual is unique in that in includes various photo essays for the complex repairs of critical structural components unique to this equipment type.</a:t>
            </a:r>
          </a:p>
          <a:p>
            <a:pPr lvl="0">
              <a:buNone/>
            </a:pPr>
            <a:endParaRPr lang="nl-BE" sz="1200" dirty="0" smtClean="0">
              <a:latin typeface="Arial Black" pitchFamily="34" charset="0"/>
            </a:endParaRPr>
          </a:p>
          <a:p>
            <a:pPr lvl="0">
              <a:buNone/>
            </a:pPr>
            <a:r>
              <a:rPr lang="en-US" sz="1600" b="1" dirty="0" smtClean="0">
                <a:latin typeface="Arial Black" pitchFamily="34" charset="0"/>
              </a:rPr>
              <a:t>	Supplement on Inspection and Repair: Gray Areas, 2nd edition (2003)</a:t>
            </a: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Clarifies "gray areas" in container inspection and repair that have remained open to interpretation and thus the source of disputes. Such areas include conditions where it is unclear whether repair is required or not; wear and tear vs. damage; improper repairs; and others. Color photos illustrate conditions such as improper panel straightening, floor delaminating and rolling shear failure.</a:t>
            </a:r>
          </a:p>
          <a:p>
            <a:pPr lvl="0">
              <a:buNone/>
            </a:pPr>
            <a:endParaRPr lang="nl-BE" sz="1200" dirty="0" smtClean="0">
              <a:latin typeface="Arial Black" pitchFamily="34" charset="0"/>
            </a:endParaRPr>
          </a:p>
          <a:p>
            <a:pPr lvl="0">
              <a:buNone/>
            </a:pPr>
            <a:r>
              <a:rPr lang="en-US" sz="1400" b="1" dirty="0" smtClean="0">
                <a:latin typeface="Arial Black" pitchFamily="34" charset="0"/>
              </a:rPr>
              <a:t>	CSC pamphlet (Convention for Safe Containers, (6th edition) (2002)</a:t>
            </a: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Explains the Convention's provisions for the periodic inspection of containers, ACEP inspections, original approval and administration, including enforcement.</a:t>
            </a:r>
          </a:p>
          <a:p>
            <a:pPr lvl="0">
              <a:buNone/>
            </a:pPr>
            <a:endParaRPr lang="nl-BE" sz="1200" dirty="0" smtClean="0">
              <a:latin typeface="Arial Black" pitchFamily="34" charset="0"/>
            </a:endParaRPr>
          </a:p>
          <a:p>
            <a:pPr lvl="0">
              <a:buNone/>
            </a:pPr>
            <a:r>
              <a:rPr lang="en-US" sz="1600" b="1" dirty="0" smtClean="0">
                <a:latin typeface="Arial Black" pitchFamily="34" charset="0"/>
              </a:rPr>
              <a:t>	Pocket Edition of Container Inspection Tables, (2005)</a:t>
            </a:r>
            <a:r>
              <a:rPr lang="en-US" sz="1200" dirty="0" smtClean="0">
                <a:latin typeface="Arial Black" pitchFamily="34" charset="0"/>
              </a:rPr>
              <a:t/>
            </a:r>
            <a:br>
              <a:rPr lang="en-US" sz="1200" dirty="0" smtClean="0">
                <a:latin typeface="Arial Black" pitchFamily="34" charset="0"/>
              </a:rPr>
            </a:br>
            <a:r>
              <a:rPr lang="en-US" sz="1200" dirty="0" smtClean="0">
                <a:latin typeface="Arial Black" pitchFamily="34" charset="0"/>
              </a:rPr>
              <a:t>Provides criteria for determining whether damage to containers requires repair. The tables are numbered in accordance with the full guide.</a:t>
            </a:r>
            <a:endParaRPr lang="nl-BE" sz="1200" dirty="0" smtClean="0">
              <a:latin typeface="Arial Black" pitchFamily="34" charset="0"/>
            </a:endParaRPr>
          </a:p>
          <a:p>
            <a:endParaRPr lang="en-US" sz="1200" dirty="0" smtClean="0">
              <a:latin typeface="Arial Black" pitchFamily="34" charset="0"/>
            </a:endParaRPr>
          </a:p>
          <a:p>
            <a:endParaRPr lang="en-US" sz="1200"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subTitle" idx="1"/>
          </p:nvPr>
        </p:nvSpPr>
        <p:spPr>
          <a:xfrm>
            <a:off x="755576" y="116632"/>
            <a:ext cx="8136830" cy="6480720"/>
          </a:xfrm>
        </p:spPr>
        <p:txBody>
          <a:bodyPr>
            <a:noAutofit/>
          </a:bodyPr>
          <a:lstStyle/>
          <a:p>
            <a:pPr algn="l"/>
            <a:r>
              <a:rPr lang="en-US" sz="1600" b="1" u="sng" dirty="0" smtClean="0">
                <a:solidFill>
                  <a:schemeClr val="tx1"/>
                </a:solidFill>
                <a:latin typeface="Arial Black" pitchFamily="34" charset="0"/>
              </a:rPr>
              <a:t>Publications on Refrigerated Containers</a:t>
            </a:r>
            <a:endParaRPr lang="en-US" sz="1100" b="1" i="1" u="sng" dirty="0" smtClean="0"/>
          </a:p>
          <a:p>
            <a:pPr lvl="0" algn="l"/>
            <a:r>
              <a:rPr lang="en-US" sz="1200" b="1" dirty="0" smtClean="0">
                <a:solidFill>
                  <a:schemeClr val="tx1"/>
                </a:solidFill>
                <a:latin typeface="Arial Black" pitchFamily="34" charset="0"/>
              </a:rPr>
              <a:t>General </a:t>
            </a:r>
            <a:r>
              <a:rPr lang="en-US" sz="1200" b="1" dirty="0">
                <a:solidFill>
                  <a:schemeClr val="tx1"/>
                </a:solidFill>
                <a:latin typeface="Arial Black" pitchFamily="34" charset="0"/>
              </a:rPr>
              <a:t>Guide for Refrigerated Container Inspection and Repair, 3rd Edition (June 2005)</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Contains inspection criteria and repair recommendations for reefer containers</a:t>
            </a:r>
            <a:r>
              <a:rPr lang="en-US" sz="1200" dirty="0" smtClean="0">
                <a:solidFill>
                  <a:schemeClr val="tx1"/>
                </a:solidFill>
                <a:latin typeface="Arial Black" pitchFamily="34" charset="0"/>
              </a:rPr>
              <a:t>.</a:t>
            </a:r>
          </a:p>
          <a:p>
            <a:pPr algn="l"/>
            <a:r>
              <a:rPr lang="en-US" sz="1600" b="1" u="sng" dirty="0" smtClean="0">
                <a:solidFill>
                  <a:schemeClr val="tx1"/>
                </a:solidFill>
                <a:latin typeface="Arial Black" pitchFamily="34" charset="0"/>
              </a:rPr>
              <a:t>Publications on Chassis</a:t>
            </a:r>
            <a:endParaRPr lang="en-US" sz="1200" b="1" i="1" u="sng" dirty="0" smtClean="0">
              <a:solidFill>
                <a:schemeClr val="tx1"/>
              </a:solidFill>
              <a:latin typeface="Arial Black" pitchFamily="34" charset="0"/>
            </a:endParaRPr>
          </a:p>
          <a:p>
            <a:pPr lvl="0" algn="l"/>
            <a:r>
              <a:rPr lang="en-US" sz="1200" b="1" u="sng" dirty="0" smtClean="0">
                <a:solidFill>
                  <a:schemeClr val="tx1"/>
                </a:solidFill>
                <a:latin typeface="Arial Black" pitchFamily="34" charset="0"/>
              </a:rPr>
              <a:t>Guide </a:t>
            </a:r>
            <a:r>
              <a:rPr lang="en-US" sz="1200" b="1" u="sng" dirty="0">
                <a:solidFill>
                  <a:schemeClr val="tx1"/>
                </a:solidFill>
                <a:latin typeface="Arial Black" pitchFamily="34" charset="0"/>
              </a:rPr>
              <a:t>for Container Chassis Inspection &amp; Maintenance, 4th edition (May 2006)</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Provides instruction on how to inspect chassis and criteria for determining if damage to chassis requires repair. Includes latest USDOT regulations, including rules on conspicuity, automatic brake systems and automatic slack adjustors. Illustrated by 59 new photographs of typical damage and numerous diagrams. Includes information on chassis types, design, damage vs. wear and terminology. Sets forth components to be inspected daily, monthly and annually with inspection criteria for each component, including FHWA requirements and maintenance procedures when required. </a:t>
            </a:r>
            <a:endParaRPr lang="en-US" sz="1200" dirty="0" smtClean="0">
              <a:solidFill>
                <a:schemeClr val="tx1"/>
              </a:solidFill>
              <a:latin typeface="Arial Black" pitchFamily="34" charset="0"/>
            </a:endParaRPr>
          </a:p>
          <a:p>
            <a:pPr lvl="0" algn="l"/>
            <a:r>
              <a:rPr lang="en-US" sz="1200" dirty="0" smtClean="0">
                <a:solidFill>
                  <a:schemeClr val="tx1"/>
                </a:solidFill>
                <a:latin typeface="Arial Black" pitchFamily="34" charset="0"/>
              </a:rPr>
              <a:t>Photocopies of inspection forms supplement this manual.</a:t>
            </a:r>
            <a:endParaRPr lang="en-US" sz="1200" b="1" i="1" u="sng" dirty="0" smtClean="0">
              <a:solidFill>
                <a:schemeClr val="tx1"/>
              </a:solidFill>
              <a:latin typeface="Arial Black" pitchFamily="34" charset="0"/>
            </a:endParaRPr>
          </a:p>
          <a:p>
            <a:pPr lvl="0" algn="l"/>
            <a:r>
              <a:rPr lang="en-US" sz="1600" b="1" u="sng" dirty="0" smtClean="0">
                <a:solidFill>
                  <a:schemeClr val="tx1"/>
                </a:solidFill>
                <a:latin typeface="Arial Black" pitchFamily="34" charset="0"/>
              </a:rPr>
              <a:t>Guide </a:t>
            </a:r>
            <a:r>
              <a:rPr lang="en-US" sz="1600" b="1" u="sng" dirty="0">
                <a:solidFill>
                  <a:schemeClr val="tx1"/>
                </a:solidFill>
                <a:latin typeface="Arial Black" pitchFamily="34" charset="0"/>
              </a:rPr>
              <a:t>for Floorboard Quality Assurance Program </a:t>
            </a:r>
            <a:r>
              <a:rPr lang="en-US" sz="1000" b="1" u="sng" dirty="0">
                <a:solidFill>
                  <a:schemeClr val="tx1"/>
                </a:solidFill>
                <a:latin typeface="Arial Black" pitchFamily="34" charset="0"/>
              </a:rPr>
              <a:t>(IICL Technical Bulletin 006)</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This guide provides a procedure and guidance for the quality assurance auditing of plywood mills that supply container flooring. The procedure focuses on the steps in the plywood manufacturing process that are most critical to the production of high quality container flooring. Although there are variations in the production process among plywood mills, the critical manufacturing process steps address in this procedure are common to all plywood manufacturing and the control of these processes is the key to producing a quality product</a:t>
            </a:r>
            <a:r>
              <a:rPr lang="en-US" sz="1200" dirty="0" smtClean="0">
                <a:solidFill>
                  <a:schemeClr val="tx1"/>
                </a:solidFill>
                <a:latin typeface="Arial Black" pitchFamily="34" charset="0"/>
              </a:rPr>
              <a:t>.</a:t>
            </a:r>
            <a:endParaRPr lang="en-US" sz="1200" b="1" dirty="0" smtClean="0">
              <a:solidFill>
                <a:schemeClr val="tx1"/>
              </a:solidFill>
              <a:latin typeface="Arial Black" pitchFamily="34" charset="0"/>
            </a:endParaRPr>
          </a:p>
          <a:p>
            <a:pPr algn="l"/>
            <a:r>
              <a:rPr lang="en-US" sz="1600" b="1" u="sng" dirty="0" smtClean="0">
                <a:solidFill>
                  <a:schemeClr val="tx1"/>
                </a:solidFill>
                <a:latin typeface="Arial Black" pitchFamily="34" charset="0"/>
              </a:rPr>
              <a:t>Damage </a:t>
            </a:r>
            <a:r>
              <a:rPr lang="en-US" sz="1600" b="1" u="sng" dirty="0">
                <a:solidFill>
                  <a:schemeClr val="tx1"/>
                </a:solidFill>
                <a:latin typeface="Arial Black" pitchFamily="34" charset="0"/>
              </a:rPr>
              <a:t>Measurement Tools</a:t>
            </a:r>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a:solidFill>
                  <a:schemeClr val="tx1"/>
                </a:solidFill>
                <a:latin typeface="Arial Black" pitchFamily="34" charset="0"/>
              </a:rPr>
              <a:t>Damage measurement requires a certain number of tools.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The </a:t>
            </a:r>
            <a:r>
              <a:rPr lang="en-US" sz="1200" dirty="0">
                <a:solidFill>
                  <a:schemeClr val="tx1"/>
                </a:solidFill>
                <a:latin typeface="Arial Black" pitchFamily="34" charset="0"/>
              </a:rPr>
              <a:t>inspector should keep these tools on hand at all times when inspecting a container.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Basic measurement tools consist of the following:</a:t>
            </a:r>
          </a:p>
          <a:p>
            <a:pPr algn="l"/>
            <a:r>
              <a:rPr lang="en-US" sz="1200" dirty="0" smtClean="0">
                <a:solidFill>
                  <a:schemeClr val="tx1"/>
                </a:solidFill>
                <a:latin typeface="Arial Black" pitchFamily="34" charset="0"/>
              </a:rPr>
              <a:t>Retractable </a:t>
            </a:r>
            <a:r>
              <a:rPr lang="en-US" sz="1200" dirty="0">
                <a:solidFill>
                  <a:schemeClr val="tx1"/>
                </a:solidFill>
                <a:latin typeface="Arial Black" pitchFamily="34" charset="0"/>
              </a:rPr>
              <a:t>reference line of at </a:t>
            </a:r>
            <a:r>
              <a:rPr lang="en-US" sz="1200" dirty="0" smtClean="0">
                <a:solidFill>
                  <a:schemeClr val="tx1"/>
                </a:solidFill>
                <a:latin typeface="Arial Black" pitchFamily="34" charset="0"/>
              </a:rPr>
              <a:t>least </a:t>
            </a:r>
            <a:r>
              <a:rPr lang="en-US" sz="1200" dirty="0">
                <a:solidFill>
                  <a:schemeClr val="tx1"/>
                </a:solidFill>
                <a:latin typeface="Arial Black" pitchFamily="34" charset="0"/>
              </a:rPr>
              <a:t>2.9 meters (9.5 feet) with magnet attached at the end. </a:t>
            </a:r>
            <a:r>
              <a:rPr lang="en-US" sz="1200" dirty="0" smtClean="0">
                <a:solidFill>
                  <a:schemeClr val="tx1"/>
                </a:solidFill>
                <a:latin typeface="Arial Black" pitchFamily="34" charset="0"/>
              </a:rPr>
              <a:t>Damage </a:t>
            </a:r>
            <a:r>
              <a:rPr lang="en-US" sz="1200" dirty="0">
                <a:solidFill>
                  <a:schemeClr val="tx1"/>
                </a:solidFill>
                <a:latin typeface="Arial Black" pitchFamily="34" charset="0"/>
              </a:rPr>
              <a:t>scale.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This </a:t>
            </a:r>
            <a:r>
              <a:rPr lang="en-US" sz="1200" dirty="0">
                <a:solidFill>
                  <a:schemeClr val="tx1"/>
                </a:solidFill>
                <a:latin typeface="Arial Black" pitchFamily="34" charset="0"/>
              </a:rPr>
              <a:t>generally consists of a ruler of at least 150 mm (6 inches) long.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Corrosion </a:t>
            </a:r>
            <a:r>
              <a:rPr lang="en-US" sz="1200" dirty="0">
                <a:solidFill>
                  <a:schemeClr val="tx1"/>
                </a:solidFill>
                <a:latin typeface="Arial Black" pitchFamily="34" charset="0"/>
              </a:rPr>
              <a:t>testing hammer (having a tapered end with a rounded point)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These </a:t>
            </a:r>
            <a:r>
              <a:rPr lang="en-US" sz="1200" dirty="0">
                <a:solidFill>
                  <a:schemeClr val="tx1"/>
                </a:solidFill>
                <a:latin typeface="Arial Black" pitchFamily="34" charset="0"/>
              </a:rPr>
              <a:t>tools are an essential component for an inspector to carry with him during </a:t>
            </a:r>
            <a:r>
              <a:rPr lang="en-US" sz="1200" dirty="0" smtClean="0">
                <a:solidFill>
                  <a:schemeClr val="tx1"/>
                </a:solidFill>
                <a:latin typeface="Arial Black" pitchFamily="34" charset="0"/>
              </a:rPr>
              <a:t>the</a:t>
            </a:r>
          </a:p>
          <a:p>
            <a:pPr algn="l"/>
            <a:r>
              <a:rPr lang="en-US" sz="1200" dirty="0" smtClean="0">
                <a:solidFill>
                  <a:schemeClr val="tx1"/>
                </a:solidFill>
                <a:latin typeface="Arial Black" pitchFamily="34" charset="0"/>
              </a:rPr>
              <a:t>inspection </a:t>
            </a:r>
            <a:r>
              <a:rPr lang="en-US" sz="1200" dirty="0">
                <a:solidFill>
                  <a:schemeClr val="tx1"/>
                </a:solidFill>
                <a:latin typeface="Arial Black" pitchFamily="34" charset="0"/>
              </a:rPr>
              <a:t>process</a:t>
            </a:r>
            <a:r>
              <a:rPr lang="en-US" sz="1200" dirty="0" smtClean="0">
                <a:solidFill>
                  <a:schemeClr val="tx1"/>
                </a:solidFill>
                <a:latin typeface="Arial Black" pitchFamily="34" charset="0"/>
              </a:rPr>
              <a:t>.</a:t>
            </a:r>
          </a:p>
          <a:p>
            <a:pPr algn="l"/>
            <a:r>
              <a:rPr lang="en-US" sz="1200" dirty="0">
                <a:solidFill>
                  <a:schemeClr val="tx1"/>
                </a:solidFill>
                <a:latin typeface="Arial Black" pitchFamily="34" charset="0"/>
              </a:rPr>
              <a:t> </a:t>
            </a:r>
            <a:endParaRPr lang="en-US" sz="1200" dirty="0" smtClean="0">
              <a:solidFill>
                <a:schemeClr val="tx1"/>
              </a:solidFill>
              <a:latin typeface="Arial Black" pitchFamily="34" charset="0"/>
            </a:endParaRPr>
          </a:p>
          <a:p>
            <a:pPr algn="l"/>
            <a:endParaRPr lang="en-US" sz="1200" dirty="0">
              <a:solidFill>
                <a:schemeClr val="tx1"/>
              </a:solidFill>
              <a:latin typeface="Arial Black" pitchFamily="34" charset="0"/>
            </a:endParaRPr>
          </a:p>
        </p:txBody>
      </p:sp>
      <p:sp>
        <p:nvSpPr>
          <p:cNvPr id="3" name="Tijdelijke aanduiding voor dianummer 2"/>
          <p:cNvSpPr>
            <a:spLocks noGrp="1"/>
          </p:cNvSpPr>
          <p:nvPr>
            <p:ph type="sldNum" sz="quarter" idx="12"/>
          </p:nvPr>
        </p:nvSpPr>
        <p:spPr>
          <a:xfrm>
            <a:off x="7812360" y="5013176"/>
            <a:ext cx="2133600" cy="365125"/>
          </a:xfrm>
        </p:spPr>
        <p:txBody>
          <a:bodyPr/>
          <a:lstStyle/>
          <a:p>
            <a:endParaRPr lang="en-US" dirty="0" smtClean="0"/>
          </a:p>
          <a:p>
            <a:fld id="{C07877BB-7613-42C2-8ED5-B1012AEBCF7F}" type="slidenum">
              <a:rPr lang="en-US" smtClean="0"/>
              <a:pPr/>
              <a:t>63</a:t>
            </a:fld>
            <a:endParaRPr lang="en-US" dirty="0"/>
          </a:p>
        </p:txBody>
      </p:sp>
      <p:sp>
        <p:nvSpPr>
          <p:cNvPr id="4" name="Tijdelijke aanduiding voor dianummer 3"/>
          <p:cNvSpPr txBox="1">
            <a:spLocks/>
          </p:cNvSpPr>
          <p:nvPr/>
        </p:nvSpPr>
        <p:spPr>
          <a:xfrm>
            <a:off x="6588224" y="64928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07877BB-7613-42C2-8ED5-B1012AEBCF7F}"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lnSpcReduction="10000"/>
          </a:bodyPr>
          <a:lstStyle/>
          <a:p>
            <a:endParaRPr lang="en-US" sz="1100" dirty="0"/>
          </a:p>
          <a:p>
            <a:endParaRPr lang="en-US" sz="4400" b="1" dirty="0" smtClean="0"/>
          </a:p>
          <a:p>
            <a:r>
              <a:rPr lang="en-US" sz="4400" b="1" dirty="0" smtClean="0">
                <a:solidFill>
                  <a:srgbClr val="002060"/>
                </a:solidFill>
                <a:latin typeface="Arial Black" pitchFamily="34" charset="0"/>
              </a:rPr>
              <a:t>CSC </a:t>
            </a:r>
            <a:endParaRPr lang="en-US" sz="4400" b="1" dirty="0">
              <a:solidFill>
                <a:srgbClr val="002060"/>
              </a:solidFill>
              <a:latin typeface="Arial Black" pitchFamily="34" charset="0"/>
            </a:endParaRPr>
          </a:p>
          <a:p>
            <a:r>
              <a:rPr lang="en-US" sz="4400" b="1" dirty="0">
                <a:solidFill>
                  <a:srgbClr val="002060"/>
                </a:solidFill>
                <a:latin typeface="Arial Black" pitchFamily="34" charset="0"/>
              </a:rPr>
              <a:t>Convention for Safe Containers </a:t>
            </a:r>
          </a:p>
          <a:p>
            <a:endParaRPr lang="en-US" sz="1100" b="1" dirty="0" smtClean="0">
              <a:solidFill>
                <a:schemeClr val="accent1">
                  <a:lumMod val="75000"/>
                </a:schemeClr>
              </a:solidFill>
              <a:latin typeface="Arial Black" pitchFamily="34" charset="0"/>
            </a:endParaRPr>
          </a:p>
          <a:p>
            <a:endParaRPr lang="en-US" sz="1100" b="1" dirty="0">
              <a:latin typeface="Arial Black" pitchFamily="34" charset="0"/>
            </a:endParaRPr>
          </a:p>
          <a:p>
            <a:endParaRPr lang="en-US" sz="1100" b="1" dirty="0" smtClean="0">
              <a:latin typeface="Arial Black" pitchFamily="34" charset="0"/>
            </a:endParaRPr>
          </a:p>
          <a:p>
            <a:endParaRPr lang="en-US" sz="1100" b="1" dirty="0">
              <a:latin typeface="Arial Black" pitchFamily="34" charset="0"/>
            </a:endParaRPr>
          </a:p>
          <a:p>
            <a:endParaRPr lang="en-US" sz="1100" b="1" dirty="0" smtClean="0">
              <a:latin typeface="Arial Black" pitchFamily="34" charset="0"/>
            </a:endParaRPr>
          </a:p>
          <a:p>
            <a:endParaRPr lang="en-US" sz="1100" b="1" dirty="0">
              <a:latin typeface="Arial Black" pitchFamily="34" charset="0"/>
            </a:endParaRPr>
          </a:p>
          <a:p>
            <a:endParaRPr lang="en-US" sz="1100" b="1" dirty="0" smtClean="0">
              <a:latin typeface="Arial Black" pitchFamily="34" charset="0"/>
            </a:endParaRPr>
          </a:p>
          <a:p>
            <a:endParaRPr lang="en-US" sz="1100" b="1" dirty="0">
              <a:latin typeface="Arial Black" pitchFamily="34" charset="0"/>
            </a:endParaRPr>
          </a:p>
          <a:p>
            <a:endParaRPr lang="en-US" sz="1100" b="1" dirty="0" smtClean="0">
              <a:latin typeface="Arial Black" pitchFamily="34" charset="0"/>
            </a:endParaRPr>
          </a:p>
          <a:p>
            <a:endParaRPr lang="en-US" sz="1100" b="1" dirty="0">
              <a:latin typeface="Arial Black" pitchFamily="34" charset="0"/>
            </a:endParaRPr>
          </a:p>
          <a:p>
            <a:endParaRPr lang="en-US" sz="1100" b="1" dirty="0" smtClean="0">
              <a:latin typeface="Arial Black" pitchFamily="34" charset="0"/>
            </a:endParaRPr>
          </a:p>
          <a:p>
            <a:endParaRPr lang="en-US" sz="1100" b="1" dirty="0" smtClean="0">
              <a:latin typeface="Arial Black" pitchFamily="34" charset="0"/>
            </a:endParaRPr>
          </a:p>
          <a:p>
            <a:endParaRPr lang="en-US" sz="1100" b="1" dirty="0">
              <a:latin typeface="Arial Black" pitchFamily="34" charset="0"/>
            </a:endParaRPr>
          </a:p>
          <a:p>
            <a:endParaRPr lang="en-US" sz="1100" b="1" dirty="0">
              <a:solidFill>
                <a:schemeClr val="accent1">
                  <a:lumMod val="75000"/>
                </a:schemeClr>
              </a:solidFill>
              <a:latin typeface="Arial Black" pitchFamily="34" charset="0"/>
            </a:endParaRPr>
          </a:p>
          <a:p>
            <a:r>
              <a:rPr lang="en-US" sz="1100" b="1" dirty="0">
                <a:solidFill>
                  <a:srgbClr val="002060"/>
                </a:solidFill>
                <a:latin typeface="Arial Black" pitchFamily="34" charset="0"/>
              </a:rPr>
              <a:t>Source: International Convention for Safe Containers, 1972 (CSC) 2012 edition </a:t>
            </a:r>
            <a:endParaRPr lang="en-US" sz="1100" b="1" dirty="0" smtClean="0">
              <a:solidFill>
                <a:srgbClr val="002060"/>
              </a:solidFill>
              <a:latin typeface="Arial Black" pitchFamily="34" charset="0"/>
            </a:endParaRPr>
          </a:p>
          <a:p>
            <a:r>
              <a:rPr lang="en-US" sz="1100" b="1" dirty="0" smtClean="0">
                <a:solidFill>
                  <a:srgbClr val="002060"/>
                </a:solidFill>
                <a:latin typeface="Arial Black" pitchFamily="34" charset="0"/>
              </a:rPr>
              <a:t> </a:t>
            </a:r>
            <a:r>
              <a:rPr lang="en-US" sz="1100" b="1" dirty="0">
                <a:solidFill>
                  <a:srgbClr val="002060"/>
                </a:solidFill>
                <a:latin typeface="Arial Black" pitchFamily="34" charset="0"/>
              </a:rPr>
              <a:t>International Maritime Organization publication – sales number IMO-IB282E </a:t>
            </a:r>
          </a:p>
        </p:txBody>
      </p:sp>
      <p:sp>
        <p:nvSpPr>
          <p:cNvPr id="6" name="Tijdelijke aanduiding voor dianummer 5"/>
          <p:cNvSpPr>
            <a:spLocks noGrp="1"/>
          </p:cNvSpPr>
          <p:nvPr>
            <p:ph type="sldNum" sz="quarter" idx="12"/>
          </p:nvPr>
        </p:nvSpPr>
        <p:spPr/>
        <p:txBody>
          <a:bodyPr/>
          <a:lstStyle/>
          <a:p>
            <a:fld id="{5022285A-1F20-41F4-A090-3AAF5A7E31C8}"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51520" y="1196752"/>
            <a:ext cx="8784976" cy="4525963"/>
          </a:xfrm>
        </p:spPr>
        <p:txBody>
          <a:bodyPr>
            <a:normAutofit/>
          </a:bodyPr>
          <a:lstStyle/>
          <a:p>
            <a:pPr algn="ctr">
              <a:buNone/>
            </a:pPr>
            <a:r>
              <a:rPr lang="en-US" sz="3500" b="1" u="sng" dirty="0" smtClean="0">
                <a:solidFill>
                  <a:srgbClr val="002060"/>
                </a:solidFill>
                <a:latin typeface="Arial Black" pitchFamily="34" charset="0"/>
              </a:rPr>
              <a:t>The objective of CSC </a:t>
            </a:r>
          </a:p>
          <a:p>
            <a:pPr algn="ctr">
              <a:buNone/>
            </a:pPr>
            <a:endParaRPr lang="en-US" sz="3500" b="1" u="sng" dirty="0" smtClean="0">
              <a:solidFill>
                <a:srgbClr val="002060"/>
              </a:solidFill>
              <a:latin typeface="Arial Black" pitchFamily="34" charset="0"/>
            </a:endParaRPr>
          </a:p>
          <a:p>
            <a:pPr marL="457200" indent="-457200">
              <a:buNone/>
            </a:pPr>
            <a:r>
              <a:rPr lang="en-US" sz="2400" b="1" dirty="0" smtClean="0">
                <a:latin typeface="Arial Black" pitchFamily="34" charset="0"/>
              </a:rPr>
              <a:t>1-To ensure a high level of safety for human life by formalizing common international safety rules, technical standards and requirements.</a:t>
            </a:r>
          </a:p>
          <a:p>
            <a:pPr marL="457200" indent="-457200">
              <a:buNone/>
            </a:pPr>
            <a:r>
              <a:rPr lang="en-US" sz="2400" b="1" dirty="0" smtClean="0">
                <a:latin typeface="Arial Black" pitchFamily="34" charset="0"/>
              </a:rPr>
              <a:t>		</a:t>
            </a:r>
          </a:p>
          <a:p>
            <a:pPr marL="457200" indent="-457200">
              <a:buNone/>
            </a:pPr>
            <a:r>
              <a:rPr lang="en-US" sz="2400" b="1" dirty="0" smtClean="0">
                <a:latin typeface="Arial Black" pitchFamily="34" charset="0"/>
              </a:rPr>
              <a:t>2-To standardize the structural design of the</a:t>
            </a:r>
          </a:p>
          <a:p>
            <a:pPr marL="457200" indent="-457200">
              <a:buNone/>
            </a:pPr>
            <a:r>
              <a:rPr lang="en-US" sz="2400" b="1" dirty="0" smtClean="0">
                <a:latin typeface="Arial Black" pitchFamily="34" charset="0"/>
              </a:rPr>
              <a:t>   containers and the ongoing inspection and their</a:t>
            </a:r>
          </a:p>
          <a:p>
            <a:pPr marL="457200" indent="-457200">
              <a:buNone/>
            </a:pPr>
            <a:r>
              <a:rPr lang="en-US" sz="2400" b="1" dirty="0" smtClean="0">
                <a:latin typeface="Arial Black" pitchFamily="34" charset="0"/>
              </a:rPr>
              <a:t>   maintenance world wide. </a:t>
            </a:r>
            <a:endParaRPr lang="en-US" sz="2400" dirty="0" smtClean="0">
              <a:latin typeface="Arial Black" pitchFamily="34" charset="0"/>
            </a:endParaRPr>
          </a:p>
          <a:p>
            <a:pPr>
              <a:buNone/>
            </a:pPr>
            <a:endParaRPr lang="en-US" sz="2800" dirty="0"/>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51520" y="332656"/>
            <a:ext cx="8892480" cy="6192688"/>
          </a:xfrm>
        </p:spPr>
        <p:txBody>
          <a:bodyPr>
            <a:normAutofit/>
          </a:bodyPr>
          <a:lstStyle/>
          <a:p>
            <a:endParaRPr lang="en-US" sz="1100" dirty="0"/>
          </a:p>
          <a:p>
            <a:r>
              <a:rPr lang="en-US" sz="2000" b="1" u="sng" dirty="0">
                <a:solidFill>
                  <a:srgbClr val="002060"/>
                </a:solidFill>
                <a:latin typeface="Arial Black" pitchFamily="34" charset="0"/>
              </a:rPr>
              <a:t>CSC </a:t>
            </a:r>
            <a:r>
              <a:rPr lang="en-US" sz="2000" b="1" u="sng" dirty="0" smtClean="0">
                <a:solidFill>
                  <a:srgbClr val="002060"/>
                </a:solidFill>
                <a:latin typeface="Arial Black" pitchFamily="34" charset="0"/>
              </a:rPr>
              <a:t>an </a:t>
            </a:r>
            <a:r>
              <a:rPr lang="en-US" sz="2000" b="1" u="sng" dirty="0">
                <a:solidFill>
                  <a:srgbClr val="002060"/>
                </a:solidFill>
                <a:latin typeface="Arial Black" pitchFamily="34" charset="0"/>
              </a:rPr>
              <a:t>international agreement </a:t>
            </a:r>
            <a:r>
              <a:rPr lang="en-US" sz="2000" b="1" u="sng" dirty="0" smtClean="0">
                <a:solidFill>
                  <a:srgbClr val="002060"/>
                </a:solidFill>
                <a:latin typeface="Arial Black" pitchFamily="34" charset="0"/>
              </a:rPr>
              <a:t>made in 1972 </a:t>
            </a:r>
          </a:p>
          <a:p>
            <a:r>
              <a:rPr lang="en-US" sz="2000" b="1" u="sng" dirty="0" smtClean="0">
                <a:solidFill>
                  <a:srgbClr val="002060"/>
                </a:solidFill>
                <a:latin typeface="Arial Black" pitchFamily="34" charset="0"/>
              </a:rPr>
              <a:t>Convention </a:t>
            </a:r>
            <a:r>
              <a:rPr lang="en-US" sz="2000" b="1" u="sng" dirty="0">
                <a:solidFill>
                  <a:srgbClr val="002060"/>
                </a:solidFill>
                <a:latin typeface="Arial Black" pitchFamily="34" charset="0"/>
              </a:rPr>
              <a:t>for </a:t>
            </a:r>
            <a:r>
              <a:rPr lang="en-US" sz="2000" b="1" u="sng" dirty="0" smtClean="0">
                <a:solidFill>
                  <a:srgbClr val="002060"/>
                </a:solidFill>
                <a:latin typeface="Arial Black" pitchFamily="34" charset="0"/>
              </a:rPr>
              <a:t>Safe Containers</a:t>
            </a:r>
            <a:r>
              <a:rPr lang="en-US" sz="2000" b="1" u="sng" dirty="0">
                <a:solidFill>
                  <a:srgbClr val="002060"/>
                </a:solidFill>
                <a:latin typeface="Arial Black" pitchFamily="34" charset="0"/>
              </a:rPr>
              <a:t>. </a:t>
            </a:r>
          </a:p>
          <a:p>
            <a:pPr algn="l"/>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The </a:t>
            </a:r>
            <a:r>
              <a:rPr lang="en-US" sz="1200" b="1" dirty="0">
                <a:solidFill>
                  <a:schemeClr val="tx1"/>
                </a:solidFill>
                <a:latin typeface="Arial Black" pitchFamily="34" charset="0"/>
              </a:rPr>
              <a:t>countries adopting CSC are known as Contracting Parties, for example, </a:t>
            </a:r>
            <a:r>
              <a:rPr lang="en-US" sz="1200" b="1" dirty="0" smtClean="0">
                <a:solidFill>
                  <a:schemeClr val="tx1"/>
                </a:solidFill>
                <a:latin typeface="Arial Black" pitchFamily="34" charset="0"/>
              </a:rPr>
              <a:t>the EU countries are contracting parties.</a:t>
            </a:r>
          </a:p>
          <a:p>
            <a:pPr algn="l"/>
            <a:endParaRPr lang="en-US" sz="1200" b="1" dirty="0">
              <a:solidFill>
                <a:schemeClr val="tx1"/>
              </a:solidFill>
              <a:latin typeface="Arial Black" pitchFamily="34" charset="0"/>
            </a:endParaRPr>
          </a:p>
          <a:p>
            <a:pPr algn="l"/>
            <a:r>
              <a:rPr lang="en-US" sz="1200" b="1" dirty="0">
                <a:solidFill>
                  <a:schemeClr val="tx1"/>
                </a:solidFill>
                <a:latin typeface="Arial Black" pitchFamily="34" charset="0"/>
              </a:rPr>
              <a:t>CSC is administered by the governments of the Contracting Parties or by organizations designated by the governments </a:t>
            </a:r>
            <a:r>
              <a:rPr lang="en-US" sz="1200" b="1" dirty="0" smtClean="0">
                <a:solidFill>
                  <a:schemeClr val="tx1"/>
                </a:solidFill>
                <a:latin typeface="Arial Black" pitchFamily="34" charset="0"/>
              </a:rPr>
              <a:t>for example the following classification societies:</a:t>
            </a:r>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                              -ABS </a:t>
            </a:r>
            <a:r>
              <a:rPr lang="en-US" sz="1200" b="1" dirty="0">
                <a:solidFill>
                  <a:schemeClr val="tx1"/>
                </a:solidFill>
                <a:latin typeface="Arial Black" pitchFamily="34" charset="0"/>
              </a:rPr>
              <a:t>(American Bureau of Shipping) in the USA,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-CCS </a:t>
            </a:r>
            <a:r>
              <a:rPr lang="en-US" sz="1200" b="1" dirty="0">
                <a:solidFill>
                  <a:schemeClr val="tx1"/>
                </a:solidFill>
                <a:latin typeface="Arial Black" pitchFamily="34" charset="0"/>
              </a:rPr>
              <a:t>(China Classification Society) in </a:t>
            </a:r>
            <a:r>
              <a:rPr lang="en-US" sz="1200" b="1" dirty="0" smtClean="0">
                <a:solidFill>
                  <a:schemeClr val="tx1"/>
                </a:solidFill>
                <a:latin typeface="Arial Black" pitchFamily="34" charset="0"/>
              </a:rPr>
              <a:t>China                                             </a:t>
            </a:r>
          </a:p>
          <a:p>
            <a:pPr algn="l"/>
            <a:r>
              <a:rPr lang="fr-FR" sz="1200" b="1" dirty="0" smtClean="0">
                <a:solidFill>
                  <a:schemeClr val="tx1"/>
                </a:solidFill>
                <a:latin typeface="Arial Black" pitchFamily="34" charset="0"/>
              </a:rPr>
              <a:t>                              -BV </a:t>
            </a:r>
            <a:r>
              <a:rPr lang="fr-FR" sz="1200" b="1" dirty="0">
                <a:solidFill>
                  <a:schemeClr val="tx1"/>
                </a:solidFill>
                <a:latin typeface="Arial Black" pitchFamily="34" charset="0"/>
              </a:rPr>
              <a:t>( Bureau Veritas) in </a:t>
            </a:r>
            <a:r>
              <a:rPr lang="fr-FR" sz="1200" b="1" dirty="0" smtClean="0">
                <a:solidFill>
                  <a:schemeClr val="tx1"/>
                </a:solidFill>
                <a:latin typeface="Arial Black" pitchFamily="34" charset="0"/>
              </a:rPr>
              <a:t>France</a:t>
            </a:r>
          </a:p>
          <a:p>
            <a:pPr algn="l"/>
            <a:r>
              <a:rPr lang="fr-FR" sz="1200" b="1" dirty="0" smtClean="0">
                <a:solidFill>
                  <a:schemeClr val="tx1"/>
                </a:solidFill>
                <a:latin typeface="Arial Black" pitchFamily="34" charset="0"/>
              </a:rPr>
              <a:t>                              -</a:t>
            </a:r>
            <a:r>
              <a:rPr lang="fr-FR" sz="1200" b="1" dirty="0" err="1" smtClean="0">
                <a:solidFill>
                  <a:schemeClr val="tx1"/>
                </a:solidFill>
                <a:latin typeface="Arial Black" pitchFamily="34" charset="0"/>
              </a:rPr>
              <a:t>Germanischer</a:t>
            </a:r>
            <a:r>
              <a:rPr lang="fr-FR" sz="1200" b="1" dirty="0" smtClean="0">
                <a:solidFill>
                  <a:schemeClr val="tx1"/>
                </a:solidFill>
                <a:latin typeface="Arial Black" pitchFamily="34" charset="0"/>
              </a:rPr>
              <a:t> Lloyd</a:t>
            </a:r>
          </a:p>
          <a:p>
            <a:pPr algn="l"/>
            <a:endParaRPr lang="fr-FR" sz="1200" b="1" dirty="0">
              <a:solidFill>
                <a:schemeClr val="tx1"/>
              </a:solidFill>
              <a:latin typeface="Arial Black" pitchFamily="34" charset="0"/>
            </a:endParaRPr>
          </a:p>
          <a:p>
            <a:pPr algn="l"/>
            <a:r>
              <a:rPr lang="en-US" sz="1200" b="1" dirty="0" smtClean="0">
                <a:solidFill>
                  <a:schemeClr val="tx1"/>
                </a:solidFill>
                <a:latin typeface="Arial Black" pitchFamily="34" charset="0"/>
              </a:rPr>
              <a:t>Approvals </a:t>
            </a:r>
            <a:r>
              <a:rPr lang="en-US" sz="1200" b="1" dirty="0">
                <a:solidFill>
                  <a:schemeClr val="tx1"/>
                </a:solidFill>
                <a:latin typeface="Arial Black" pitchFamily="34" charset="0"/>
              </a:rPr>
              <a:t>under the authority of a Contracting Party are accepted by </a:t>
            </a:r>
            <a:r>
              <a:rPr lang="en-US" sz="1200" b="1" dirty="0" smtClean="0">
                <a:solidFill>
                  <a:schemeClr val="tx1"/>
                </a:solidFill>
                <a:latin typeface="Arial Black" pitchFamily="34" charset="0"/>
              </a:rPr>
              <a:t>all the other </a:t>
            </a:r>
            <a:r>
              <a:rPr lang="en-US" sz="1200" b="1" dirty="0">
                <a:solidFill>
                  <a:schemeClr val="tx1"/>
                </a:solidFill>
                <a:latin typeface="Arial Black" pitchFamily="34" charset="0"/>
              </a:rPr>
              <a:t>contracting parties.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As </a:t>
            </a:r>
            <a:r>
              <a:rPr lang="en-US" sz="1200" b="1" dirty="0">
                <a:solidFill>
                  <a:schemeClr val="tx1"/>
                </a:solidFill>
                <a:latin typeface="Arial Black" pitchFamily="34" charset="0"/>
              </a:rPr>
              <a:t>a result, containers can operate worldwide under a single set of </a:t>
            </a:r>
            <a:r>
              <a:rPr lang="en-US" sz="1200" b="1" dirty="0" smtClean="0">
                <a:solidFill>
                  <a:schemeClr val="tx1"/>
                </a:solidFill>
                <a:latin typeface="Arial Black" pitchFamily="34" charset="0"/>
              </a:rPr>
              <a:t>safety </a:t>
            </a:r>
            <a:r>
              <a:rPr lang="en-US" sz="1200" b="1" dirty="0">
                <a:solidFill>
                  <a:schemeClr val="tx1"/>
                </a:solidFill>
                <a:latin typeface="Arial Black" pitchFamily="34" charset="0"/>
              </a:rPr>
              <a:t>regulations. </a:t>
            </a: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pPr algn="l"/>
            <a:endParaRPr lang="en-US" sz="2000" b="1" dirty="0">
              <a:solidFill>
                <a:schemeClr val="accent1">
                  <a:lumMod val="75000"/>
                </a:schemeClr>
              </a:solidFill>
            </a:endParaRPr>
          </a:p>
          <a:p>
            <a:r>
              <a:rPr lang="en-US" sz="2000" b="1" u="sng" dirty="0" smtClean="0">
                <a:solidFill>
                  <a:srgbClr val="002060"/>
                </a:solidFill>
                <a:latin typeface="Arial Black" pitchFamily="34" charset="0"/>
              </a:rPr>
              <a:t>CSC </a:t>
            </a:r>
            <a:r>
              <a:rPr lang="en-US" sz="2000" b="1" u="sng" dirty="0">
                <a:solidFill>
                  <a:srgbClr val="002060"/>
                </a:solidFill>
                <a:latin typeface="Arial Black" pitchFamily="34" charset="0"/>
              </a:rPr>
              <a:t>sets international standards in two </a:t>
            </a:r>
            <a:r>
              <a:rPr lang="en-US" sz="2000" b="1" u="sng" dirty="0" smtClean="0">
                <a:solidFill>
                  <a:srgbClr val="002060"/>
                </a:solidFill>
                <a:latin typeface="Arial Black" pitchFamily="34" charset="0"/>
              </a:rPr>
              <a:t>areas</a:t>
            </a:r>
          </a:p>
          <a:p>
            <a:r>
              <a:rPr lang="en-US" sz="2000" b="1" u="sng" dirty="0" smtClean="0">
                <a:solidFill>
                  <a:srgbClr val="002060"/>
                </a:solidFill>
                <a:latin typeface="Arial Black" pitchFamily="34" charset="0"/>
              </a:rPr>
              <a:t> </a:t>
            </a:r>
          </a:p>
          <a:p>
            <a:pPr algn="l"/>
            <a:r>
              <a:rPr lang="en-US" sz="1200" b="1" dirty="0" smtClean="0">
                <a:solidFill>
                  <a:schemeClr val="tx1"/>
                </a:solidFill>
                <a:latin typeface="Arial Black" pitchFamily="34" charset="0"/>
              </a:rPr>
              <a:t>		</a:t>
            </a:r>
            <a:r>
              <a:rPr lang="en-US" sz="1200" b="1" u="sng" dirty="0" smtClean="0">
                <a:solidFill>
                  <a:schemeClr val="tx1"/>
                </a:solidFill>
                <a:latin typeface="Arial Black" pitchFamily="34" charset="0"/>
              </a:rPr>
              <a:t>1-The design of the containers </a:t>
            </a:r>
          </a:p>
          <a:p>
            <a:pPr algn="l"/>
            <a:r>
              <a:rPr lang="en-US" sz="1200" b="1" dirty="0" smtClean="0">
                <a:solidFill>
                  <a:schemeClr val="tx1"/>
                </a:solidFill>
                <a:latin typeface="Arial Black" pitchFamily="34" charset="0"/>
              </a:rPr>
              <a:t>		   Design </a:t>
            </a:r>
            <a:r>
              <a:rPr lang="en-US" sz="1200" b="1" dirty="0">
                <a:solidFill>
                  <a:schemeClr val="tx1"/>
                </a:solidFill>
                <a:latin typeface="Arial Black" pitchFamily="34" charset="0"/>
              </a:rPr>
              <a:t>type approval to ensure that new containers are designed and built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to </a:t>
            </a:r>
            <a:r>
              <a:rPr lang="en-US" sz="1200" b="1" dirty="0">
                <a:solidFill>
                  <a:schemeClr val="tx1"/>
                </a:solidFill>
                <a:latin typeface="Arial Black" pitchFamily="34" charset="0"/>
              </a:rPr>
              <a:t>meet ISO (International Standardization Organization) dimensional </a:t>
            </a:r>
            <a:r>
              <a:rPr lang="en-US" sz="1200" b="1" dirty="0" smtClean="0">
                <a:solidFill>
                  <a:schemeClr val="tx1"/>
                </a:solidFill>
                <a:latin typeface="Arial Black" pitchFamily="34" charset="0"/>
              </a:rPr>
              <a:t>and</a:t>
            </a: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strength requirements. </a:t>
            </a:r>
            <a:endParaRPr lang="en-US" sz="1200" b="1" dirty="0" smtClean="0">
              <a:solidFill>
                <a:schemeClr val="tx1"/>
              </a:solidFill>
              <a:latin typeface="Arial Black" pitchFamily="34" charset="0"/>
            </a:endParaRPr>
          </a:p>
          <a:p>
            <a:pPr algn="l"/>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a:t>
            </a:r>
            <a:r>
              <a:rPr lang="en-US" sz="1200" b="1" u="sng" dirty="0" smtClean="0">
                <a:solidFill>
                  <a:schemeClr val="tx1"/>
                </a:solidFill>
                <a:latin typeface="Arial Black" pitchFamily="34" charset="0"/>
              </a:rPr>
              <a:t>2-The safety inspections </a:t>
            </a:r>
            <a:endParaRPr lang="en-US" sz="1200" b="1" u="sng" dirty="0">
              <a:solidFill>
                <a:schemeClr val="tx1"/>
              </a:solidFill>
              <a:latin typeface="Arial Black" pitchFamily="34" charset="0"/>
            </a:endParaRPr>
          </a:p>
          <a:p>
            <a:pPr algn="l"/>
            <a:r>
              <a:rPr lang="en-US" sz="1200" dirty="0" smtClean="0">
                <a:solidFill>
                  <a:schemeClr val="tx1"/>
                </a:solidFill>
                <a:latin typeface="Arial Black" pitchFamily="34" charset="0"/>
              </a:rPr>
              <a:t>   		   </a:t>
            </a:r>
            <a:r>
              <a:rPr lang="en-US" sz="1200" b="1" dirty="0" smtClean="0">
                <a:solidFill>
                  <a:schemeClr val="tx1"/>
                </a:solidFill>
                <a:latin typeface="Arial Black" pitchFamily="34" charset="0"/>
              </a:rPr>
              <a:t>Safety </a:t>
            </a:r>
            <a:r>
              <a:rPr lang="en-US" sz="1200" b="1" dirty="0">
                <a:solidFill>
                  <a:schemeClr val="tx1"/>
                </a:solidFill>
                <a:latin typeface="Arial Black" pitchFamily="34" charset="0"/>
              </a:rPr>
              <a:t>inspections to ensure that containers are maintained in safe condition </a:t>
            </a:r>
            <a:r>
              <a:rPr lang="en-US" sz="1200" b="1" dirty="0" smtClean="0">
                <a:solidFill>
                  <a:schemeClr val="tx1"/>
                </a:solidFill>
                <a:latin typeface="Arial Black" pitchFamily="34" charset="0"/>
              </a:rPr>
              <a:t>		   during </a:t>
            </a:r>
            <a:r>
              <a:rPr lang="en-US" sz="1200" b="1" dirty="0">
                <a:solidFill>
                  <a:schemeClr val="tx1"/>
                </a:solidFill>
                <a:latin typeface="Arial Black" pitchFamily="34" charset="0"/>
              </a:rPr>
              <a:t>their operating lives. </a:t>
            </a:r>
          </a:p>
          <a:p>
            <a:endParaRPr lang="en-US" sz="1200" b="1" dirty="0">
              <a:solidFill>
                <a:schemeClr val="accent1">
                  <a:lumMod val="75000"/>
                </a:schemeClr>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07504" y="332656"/>
            <a:ext cx="8856984" cy="6192688"/>
          </a:xfrm>
        </p:spPr>
        <p:txBody>
          <a:bodyPr>
            <a:normAutofit/>
          </a:bodyPr>
          <a:lstStyle/>
          <a:p>
            <a:endParaRPr lang="en-US" sz="1100" dirty="0"/>
          </a:p>
          <a:p>
            <a:pPr algn="l"/>
            <a:r>
              <a:rPr lang="en-US" sz="2000" b="1" dirty="0" smtClean="0">
                <a:solidFill>
                  <a:schemeClr val="accent1">
                    <a:lumMod val="75000"/>
                  </a:schemeClr>
                </a:solidFill>
              </a:rPr>
              <a:t>			</a:t>
            </a:r>
            <a:r>
              <a:rPr lang="en-US" sz="2000" b="1" u="sng" dirty="0" smtClean="0">
                <a:solidFill>
                  <a:srgbClr val="002060"/>
                </a:solidFill>
                <a:latin typeface="Arial Black" pitchFamily="34" charset="0"/>
              </a:rPr>
              <a:t>Design </a:t>
            </a:r>
            <a:r>
              <a:rPr lang="en-US" sz="2000" b="1" u="sng" dirty="0">
                <a:solidFill>
                  <a:srgbClr val="002060"/>
                </a:solidFill>
                <a:latin typeface="Arial Black" pitchFamily="34" charset="0"/>
              </a:rPr>
              <a:t>type approval </a:t>
            </a:r>
            <a:endParaRPr lang="en-US" sz="2000" b="1" u="sng" dirty="0" smtClean="0">
              <a:solidFill>
                <a:srgbClr val="002060"/>
              </a:solidFill>
              <a:latin typeface="Arial Black" pitchFamily="34" charset="0"/>
            </a:endParaRPr>
          </a:p>
          <a:p>
            <a:pPr algn="l"/>
            <a:endParaRPr lang="en-US" sz="1200" b="1" dirty="0">
              <a:solidFill>
                <a:srgbClr val="002060"/>
              </a:solidFill>
              <a:latin typeface="Arial Black" pitchFamily="34" charset="0"/>
            </a:endParaRPr>
          </a:p>
          <a:p>
            <a:pPr algn="l"/>
            <a:r>
              <a:rPr lang="en-US" sz="1200" b="1" dirty="0" smtClean="0">
                <a:solidFill>
                  <a:srgbClr val="002060"/>
                </a:solidFill>
                <a:latin typeface="Arial Black" pitchFamily="34" charset="0"/>
              </a:rPr>
              <a:t>		  </a:t>
            </a:r>
            <a:r>
              <a:rPr lang="en-US" sz="1200" b="1" dirty="0" smtClean="0">
                <a:solidFill>
                  <a:schemeClr val="tx1"/>
                </a:solidFill>
                <a:latin typeface="Arial Black" pitchFamily="34" charset="0"/>
              </a:rPr>
              <a:t>The </a:t>
            </a:r>
            <a:r>
              <a:rPr lang="en-US" sz="1200" b="1" dirty="0">
                <a:solidFill>
                  <a:schemeClr val="tx1"/>
                </a:solidFill>
                <a:latin typeface="Arial Black" pitchFamily="34" charset="0"/>
              </a:rPr>
              <a:t>classification </a:t>
            </a:r>
            <a:r>
              <a:rPr lang="en-US" sz="1200" b="1" dirty="0" smtClean="0">
                <a:solidFill>
                  <a:schemeClr val="tx1"/>
                </a:solidFill>
                <a:latin typeface="Arial Black" pitchFamily="34" charset="0"/>
              </a:rPr>
              <a:t>society  </a:t>
            </a:r>
            <a:endParaRPr lang="en-US" sz="1200" b="1" dirty="0">
              <a:solidFill>
                <a:schemeClr val="tx1"/>
              </a:solidFill>
              <a:latin typeface="Arial Black" pitchFamily="34" charset="0"/>
            </a:endParaRPr>
          </a:p>
          <a:p>
            <a:pPr algn="l"/>
            <a:r>
              <a:rPr lang="en-US" sz="1200" b="1" dirty="0">
                <a:solidFill>
                  <a:schemeClr val="tx1"/>
                </a:solidFill>
                <a:latin typeface="Arial Black" pitchFamily="34" charset="0"/>
              </a:rPr>
              <a:t>	</a:t>
            </a:r>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reviews the container design </a:t>
            </a: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load tests prototype containers to ISO requirements </a:t>
            </a: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load tests samples from production </a:t>
            </a:r>
            <a:r>
              <a:rPr lang="en-US" sz="1200" b="1" dirty="0" smtClean="0">
                <a:solidFill>
                  <a:schemeClr val="tx1"/>
                </a:solidFill>
                <a:latin typeface="Arial Black" pitchFamily="34" charset="0"/>
              </a:rPr>
              <a:t>1 out of 100 units produced </a:t>
            </a:r>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checks dimensions to ISO standards </a:t>
            </a: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inspects production </a:t>
            </a:r>
          </a:p>
          <a:p>
            <a:pPr algn="l"/>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		Designs </a:t>
            </a:r>
            <a:r>
              <a:rPr lang="en-US" sz="1200" b="1" dirty="0">
                <a:solidFill>
                  <a:schemeClr val="tx1"/>
                </a:solidFill>
                <a:latin typeface="Arial Black" pitchFamily="34" charset="0"/>
              </a:rPr>
              <a:t>meeting all CSC and ISO requirements are assigned a CSC number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which </a:t>
            </a:r>
            <a:r>
              <a:rPr lang="en-US" sz="1200" b="1" dirty="0">
                <a:solidFill>
                  <a:schemeClr val="tx1"/>
                </a:solidFill>
                <a:latin typeface="Arial Black" pitchFamily="34" charset="0"/>
              </a:rPr>
              <a:t>appears on the safety approval plate (CSC plate) of every container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built </a:t>
            </a:r>
            <a:r>
              <a:rPr lang="en-US" sz="1200" b="1" dirty="0">
                <a:solidFill>
                  <a:schemeClr val="tx1"/>
                </a:solidFill>
                <a:latin typeface="Arial Black" pitchFamily="34" charset="0"/>
              </a:rPr>
              <a:t>to that design. </a:t>
            </a: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pPr algn="l"/>
            <a:r>
              <a:rPr lang="en-US" sz="2000" b="1" u="sng" dirty="0">
                <a:solidFill>
                  <a:srgbClr val="002060"/>
                </a:solidFill>
                <a:latin typeface="Arial Black" pitchFamily="34" charset="0"/>
              </a:rPr>
              <a:t>Safety </a:t>
            </a:r>
            <a:r>
              <a:rPr lang="en-US" sz="2000" b="1" u="sng" dirty="0" smtClean="0">
                <a:solidFill>
                  <a:srgbClr val="002060"/>
                </a:solidFill>
                <a:latin typeface="Arial Black" pitchFamily="34" charset="0"/>
              </a:rPr>
              <a:t>approval plate</a:t>
            </a:r>
          </a:p>
          <a:p>
            <a:endParaRPr lang="en-US" sz="2000" b="1" dirty="0" smtClean="0">
              <a:solidFill>
                <a:schemeClr val="accent1">
                  <a:lumMod val="75000"/>
                </a:schemeClr>
              </a:solidFill>
              <a:latin typeface="Arial Black" pitchFamily="34" charset="0"/>
            </a:endParaRPr>
          </a:p>
          <a:p>
            <a:pPr algn="l"/>
            <a:r>
              <a:rPr lang="en-US" sz="2000" b="1" dirty="0" smtClean="0">
                <a:solidFill>
                  <a:schemeClr val="accent1">
                    <a:lumMod val="75000"/>
                  </a:schemeClr>
                </a:solidFill>
                <a:latin typeface="Arial Black" pitchFamily="34" charset="0"/>
              </a:rPr>
              <a:t>Showi</a:t>
            </a:r>
            <a:r>
              <a:rPr lang="en-US" sz="2000" b="1" dirty="0" smtClean="0">
                <a:solidFill>
                  <a:srgbClr val="002060"/>
                </a:solidFill>
                <a:latin typeface="Arial Black" pitchFamily="34" charset="0"/>
              </a:rPr>
              <a:t>n</a:t>
            </a:r>
            <a:r>
              <a:rPr lang="en-US" sz="2000" b="1" dirty="0" smtClean="0">
                <a:solidFill>
                  <a:schemeClr val="accent1">
                    <a:lumMod val="75000"/>
                  </a:schemeClr>
                </a:solidFill>
                <a:latin typeface="Arial Black" pitchFamily="34" charset="0"/>
              </a:rPr>
              <a:t>g </a:t>
            </a:r>
            <a:r>
              <a:rPr lang="en-US" sz="2000" b="1" dirty="0">
                <a:solidFill>
                  <a:schemeClr val="accent1">
                    <a:lumMod val="75000"/>
                  </a:schemeClr>
                </a:solidFill>
                <a:latin typeface="Arial Black" pitchFamily="34" charset="0"/>
              </a:rPr>
              <a:t>the classification society design approval </a:t>
            </a:r>
            <a:endParaRPr lang="en-US" sz="2000" dirty="0">
              <a:solidFill>
                <a:schemeClr val="accent1">
                  <a:lumMod val="75000"/>
                </a:schemeClr>
              </a:solidFill>
              <a:latin typeface="Arial Black"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4067944" y="1988840"/>
            <a:ext cx="4680520" cy="4471864"/>
          </a:xfrm>
          <a:prstGeom prst="rect">
            <a:avLst/>
          </a:prstGeom>
          <a:noFill/>
          <a:ln w="9525">
            <a:noFill/>
            <a:miter lim="800000"/>
            <a:headEnd/>
            <a:tailEnd/>
          </a:ln>
        </p:spPr>
      </p:pic>
      <p:sp>
        <p:nvSpPr>
          <p:cNvPr id="7" name="Tijdelijke aanduiding voor dianummer 6"/>
          <p:cNvSpPr>
            <a:spLocks noGrp="1"/>
          </p:cNvSpPr>
          <p:nvPr>
            <p:ph type="sldNum" sz="quarter" idx="12"/>
          </p:nvPr>
        </p:nvSpPr>
        <p:spPr/>
        <p:txBody>
          <a:bodyPr/>
          <a:lstStyle/>
          <a:p>
            <a:fld id="{5022285A-1F20-41F4-A090-3AAF5A7E31C8}" type="slidenum">
              <a:rPr lang="en-US" smtClean="0"/>
              <a:pPr/>
              <a:t>69</a:t>
            </a:fld>
            <a:endParaRPr lang="en-US"/>
          </a:p>
        </p:txBody>
      </p:sp>
      <p:sp>
        <p:nvSpPr>
          <p:cNvPr id="8" name="PIJL-RECHTS 7"/>
          <p:cNvSpPr/>
          <p:nvPr/>
        </p:nvSpPr>
        <p:spPr>
          <a:xfrm>
            <a:off x="3210758" y="3052144"/>
            <a:ext cx="235594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vak 8"/>
          <p:cNvSpPr txBox="1"/>
          <p:nvPr/>
        </p:nvSpPr>
        <p:spPr>
          <a:xfrm>
            <a:off x="251520" y="2996952"/>
            <a:ext cx="3096344" cy="369332"/>
          </a:xfrm>
          <a:prstGeom prst="rect">
            <a:avLst/>
          </a:prstGeom>
          <a:noFill/>
        </p:spPr>
        <p:txBody>
          <a:bodyPr wrap="square" rtlCol="0">
            <a:spAutoFit/>
          </a:bodyPr>
          <a:lstStyle/>
          <a:p>
            <a:r>
              <a:rPr lang="en-US" b="1" dirty="0" smtClean="0">
                <a:solidFill>
                  <a:schemeClr val="accent1">
                    <a:lumMod val="75000"/>
                  </a:schemeClr>
                </a:solidFill>
                <a:latin typeface="Arial Black" pitchFamily="34" charset="0"/>
              </a:rPr>
              <a:t>CSC Approval number</a:t>
            </a:r>
            <a:endParaRPr lang="en-US" b="1" dirty="0">
              <a:solidFill>
                <a:schemeClr val="accent1">
                  <a:lumMod val="75000"/>
                </a:schemeClr>
              </a:solidFill>
              <a:latin typeface="Arial Black"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686800" cy="5793507"/>
          </a:xfrm>
        </p:spPr>
        <p:txBody>
          <a:bodyPr>
            <a:normAutofit/>
          </a:bodyPr>
          <a:lstStyle/>
          <a:p>
            <a:pPr>
              <a:buNone/>
            </a:pPr>
            <a:r>
              <a:rPr lang="en-US" sz="1100" b="1" u="sng" dirty="0" smtClean="0">
                <a:solidFill>
                  <a:srgbClr val="002060"/>
                </a:solidFill>
                <a:latin typeface="Arial Black" pitchFamily="34" charset="0"/>
              </a:rPr>
              <a:t>Loading and unloading of containers to and from vessels </a:t>
            </a:r>
          </a:p>
          <a:p>
            <a:pPr>
              <a:buNone/>
            </a:pPr>
            <a:r>
              <a:rPr lang="en-US" sz="1100" b="1" dirty="0" smtClean="0">
                <a:latin typeface="Arial Black" pitchFamily="34" charset="0"/>
              </a:rPr>
              <a:t>        Container handling at the quayside and the landside is one of the core logistic and business of</a:t>
            </a:r>
          </a:p>
          <a:p>
            <a:pPr>
              <a:buNone/>
            </a:pPr>
            <a:r>
              <a:rPr lang="en-US" sz="1100" b="1" dirty="0" smtClean="0">
                <a:latin typeface="Arial Black" pitchFamily="34" charset="0"/>
              </a:rPr>
              <a:t>        container terminals. </a:t>
            </a:r>
          </a:p>
          <a:p>
            <a:pPr>
              <a:buNone/>
            </a:pPr>
            <a:r>
              <a:rPr lang="en-US" sz="1100" b="1" dirty="0" smtClean="0">
                <a:latin typeface="Arial Black" pitchFamily="34" charset="0"/>
              </a:rPr>
              <a:t>        When a ship arrives at the port, quayside cranes load and unload containers. </a:t>
            </a:r>
          </a:p>
          <a:p>
            <a:pPr>
              <a:buNone/>
            </a:pPr>
            <a:r>
              <a:rPr lang="en-US" sz="1100" b="1" dirty="0" smtClean="0">
                <a:latin typeface="Arial Black" pitchFamily="34" charset="0"/>
              </a:rPr>
              <a:t>        On the landside, terminals load and unload containers from other modes of transport such as trucks, trains and barges for further transportation to and from the hinterland.</a:t>
            </a:r>
          </a:p>
          <a:p>
            <a:pPr>
              <a:buNone/>
            </a:pPr>
            <a:r>
              <a:rPr lang="en-US" sz="1100" b="1" u="sng" dirty="0" smtClean="0">
                <a:solidFill>
                  <a:srgbClr val="002060"/>
                </a:solidFill>
                <a:latin typeface="Arial Black" pitchFamily="34" charset="0"/>
              </a:rPr>
              <a:t>Storage for containers full imports and exports and empty </a:t>
            </a:r>
          </a:p>
          <a:p>
            <a:pPr>
              <a:buNone/>
            </a:pPr>
            <a:r>
              <a:rPr lang="en-US" sz="1100" b="1" dirty="0" smtClean="0">
                <a:latin typeface="Arial Black" pitchFamily="34" charset="0"/>
              </a:rPr>
              <a:t>       Temporary storage is an essential function of a terminal in which the "Import" and "Export" </a:t>
            </a:r>
          </a:p>
          <a:p>
            <a:pPr>
              <a:buNone/>
            </a:pPr>
            <a:r>
              <a:rPr lang="en-US" sz="1100" b="1" dirty="0" smtClean="0">
                <a:latin typeface="Arial Black" pitchFamily="34" charset="0"/>
              </a:rPr>
              <a:t>       containers remain for a certain period of time awaiting transfer to the next mode of transport. </a:t>
            </a:r>
          </a:p>
          <a:p>
            <a:pPr>
              <a:buNone/>
            </a:pPr>
            <a:r>
              <a:rPr lang="en-US" sz="1100" b="1" dirty="0" smtClean="0">
                <a:latin typeface="Arial Black" pitchFamily="34" charset="0"/>
              </a:rPr>
              <a:t>       Perfect equivalence between the land and the sea side transport is not feasible for two reasons:</a:t>
            </a:r>
          </a:p>
          <a:p>
            <a:pPr>
              <a:buNone/>
            </a:pPr>
            <a:r>
              <a:rPr lang="en-US" sz="1100" b="1" dirty="0" smtClean="0">
                <a:latin typeface="Arial Black" pitchFamily="34" charset="0"/>
              </a:rPr>
              <a:t>		A-it is not possible in practice</a:t>
            </a:r>
          </a:p>
          <a:p>
            <a:pPr>
              <a:buNone/>
            </a:pPr>
            <a:r>
              <a:rPr lang="en-US" sz="1100" b="1" dirty="0" smtClean="0">
                <a:latin typeface="Arial Black" pitchFamily="34" charset="0"/>
              </a:rPr>
              <a:t>		B-because without a storage yard, the system becomes extremely vulnerable to any disturbance. </a:t>
            </a:r>
          </a:p>
          <a:p>
            <a:pPr>
              <a:buNone/>
            </a:pPr>
            <a:r>
              <a:rPr lang="en-US" sz="1100" b="1" dirty="0" smtClean="0">
                <a:latin typeface="Arial Black" pitchFamily="34" charset="0"/>
              </a:rPr>
              <a:t>		   Therefore, after unloading at the seaside/landside, the containers are moved to the storage yard, 	   by means of terminal tractors, straddle carriers or automatic vehicles.</a:t>
            </a:r>
          </a:p>
          <a:p>
            <a:pPr>
              <a:buNone/>
            </a:pPr>
            <a:r>
              <a:rPr lang="en-US" sz="1100" b="1" u="sng" dirty="0" smtClean="0">
                <a:solidFill>
                  <a:srgbClr val="002060"/>
                </a:solidFill>
                <a:latin typeface="Arial Black" pitchFamily="34" charset="0"/>
              </a:rPr>
              <a:t>The logistic process to/from storage yard in a container terminal is summarized in Figure bel</a:t>
            </a:r>
            <a:r>
              <a:rPr lang="en-US" sz="1100" b="1" u="sng" dirty="0" smtClean="0">
                <a:latin typeface="Arial Black" pitchFamily="34" charset="0"/>
              </a:rPr>
              <a:t>ow</a:t>
            </a:r>
            <a:endParaRPr lang="en-US" sz="1100" b="1" u="sng"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7</a:t>
            </a:fld>
            <a:endParaRPr lang="en-US" dirty="0"/>
          </a:p>
        </p:txBody>
      </p:sp>
      <p:sp>
        <p:nvSpPr>
          <p:cNvPr id="5" name="Rechthoek 4"/>
          <p:cNvSpPr/>
          <p:nvPr/>
        </p:nvSpPr>
        <p:spPr>
          <a:xfrm>
            <a:off x="971600" y="3429000"/>
            <a:ext cx="7416824" cy="3240360"/>
          </a:xfrm>
          <a:prstGeom prst="rect">
            <a:avLst/>
          </a:prstGeom>
          <a:noFill/>
          <a:ln w="158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fgeronde rechthoek 5"/>
          <p:cNvSpPr/>
          <p:nvPr/>
        </p:nvSpPr>
        <p:spPr>
          <a:xfrm>
            <a:off x="1259632" y="3429000"/>
            <a:ext cx="115212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latin typeface="Arial Black" pitchFamily="34" charset="0"/>
              </a:rPr>
              <a:t>Vessel arrival</a:t>
            </a:r>
            <a:endParaRPr lang="en-US" sz="1200" b="1" dirty="0">
              <a:solidFill>
                <a:srgbClr val="0070C0"/>
              </a:solidFill>
              <a:latin typeface="Arial Black" pitchFamily="34" charset="0"/>
            </a:endParaRPr>
          </a:p>
        </p:txBody>
      </p:sp>
      <p:sp>
        <p:nvSpPr>
          <p:cNvPr id="14" name="Afgeronde rechthoek 13"/>
          <p:cNvSpPr/>
          <p:nvPr/>
        </p:nvSpPr>
        <p:spPr>
          <a:xfrm>
            <a:off x="3851920" y="4509120"/>
            <a:ext cx="115212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latin typeface="Arial Black" pitchFamily="34" charset="0"/>
              </a:rPr>
              <a:t>Storage yard</a:t>
            </a:r>
            <a:endParaRPr lang="en-US" sz="1200" b="1" dirty="0">
              <a:solidFill>
                <a:srgbClr val="0070C0"/>
              </a:solidFill>
              <a:latin typeface="Arial Black" pitchFamily="34" charset="0"/>
            </a:endParaRPr>
          </a:p>
        </p:txBody>
      </p:sp>
      <p:sp>
        <p:nvSpPr>
          <p:cNvPr id="15" name="Afgeronde rechthoek 14"/>
          <p:cNvSpPr/>
          <p:nvPr/>
        </p:nvSpPr>
        <p:spPr>
          <a:xfrm>
            <a:off x="3851920" y="3429000"/>
            <a:ext cx="115212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latin typeface="Arial Black" pitchFamily="34" charset="0"/>
              </a:rPr>
              <a:t>Vessel loading </a:t>
            </a:r>
          </a:p>
          <a:p>
            <a:pPr algn="ctr"/>
            <a:r>
              <a:rPr lang="en-US" sz="1200" dirty="0" smtClean="0">
                <a:solidFill>
                  <a:srgbClr val="0070C0"/>
                </a:solidFill>
                <a:latin typeface="Arial Black" pitchFamily="34" charset="0"/>
              </a:rPr>
              <a:t>unloading</a:t>
            </a:r>
            <a:endParaRPr lang="en-US" sz="1200" dirty="0">
              <a:solidFill>
                <a:srgbClr val="0070C0"/>
              </a:solidFill>
              <a:latin typeface="Arial Black" pitchFamily="34" charset="0"/>
            </a:endParaRPr>
          </a:p>
        </p:txBody>
      </p:sp>
      <p:sp>
        <p:nvSpPr>
          <p:cNvPr id="16" name="Afgeronde rechthoek 15"/>
          <p:cNvSpPr/>
          <p:nvPr/>
        </p:nvSpPr>
        <p:spPr>
          <a:xfrm>
            <a:off x="1043608" y="5589240"/>
            <a:ext cx="1296144"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latin typeface="Arial Black" pitchFamily="34" charset="0"/>
              </a:rPr>
              <a:t>Truck Train Barge</a:t>
            </a:r>
          </a:p>
          <a:p>
            <a:pPr algn="ctr"/>
            <a:r>
              <a:rPr lang="en-US" sz="1200" b="1" dirty="0" smtClean="0">
                <a:solidFill>
                  <a:srgbClr val="0070C0"/>
                </a:solidFill>
                <a:latin typeface="Arial Black" pitchFamily="34" charset="0"/>
              </a:rPr>
              <a:t>Arrival</a:t>
            </a:r>
            <a:endParaRPr lang="en-US" sz="1200" b="1" dirty="0">
              <a:solidFill>
                <a:srgbClr val="0070C0"/>
              </a:solidFill>
              <a:latin typeface="Arial Black" pitchFamily="34" charset="0"/>
            </a:endParaRPr>
          </a:p>
        </p:txBody>
      </p:sp>
      <p:sp>
        <p:nvSpPr>
          <p:cNvPr id="18" name="Afgeronde rechthoek 17"/>
          <p:cNvSpPr/>
          <p:nvPr/>
        </p:nvSpPr>
        <p:spPr>
          <a:xfrm>
            <a:off x="6732240" y="5589240"/>
            <a:ext cx="1296144"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fgeronde rechthoek 18"/>
          <p:cNvSpPr/>
          <p:nvPr/>
        </p:nvSpPr>
        <p:spPr>
          <a:xfrm>
            <a:off x="6660232" y="3429000"/>
            <a:ext cx="115212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latin typeface="Arial Black" pitchFamily="34" charset="0"/>
              </a:rPr>
              <a:t>Vessel departure</a:t>
            </a:r>
            <a:endParaRPr lang="en-US" sz="1200" b="1" dirty="0">
              <a:solidFill>
                <a:srgbClr val="0070C0"/>
              </a:solidFill>
              <a:latin typeface="Arial Black" pitchFamily="34" charset="0"/>
            </a:endParaRPr>
          </a:p>
        </p:txBody>
      </p:sp>
      <p:cxnSp>
        <p:nvCxnSpPr>
          <p:cNvPr id="21" name="Rechte verbindingslijn met pijl 20"/>
          <p:cNvCxnSpPr>
            <a:stCxn id="6" idx="3"/>
            <a:endCxn id="15" idx="1"/>
          </p:cNvCxnSpPr>
          <p:nvPr/>
        </p:nvCxnSpPr>
        <p:spPr>
          <a:xfrm>
            <a:off x="2411760" y="3789040"/>
            <a:ext cx="144016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a:endCxn id="19" idx="1"/>
          </p:cNvCxnSpPr>
          <p:nvPr/>
        </p:nvCxnSpPr>
        <p:spPr>
          <a:xfrm>
            <a:off x="5004048" y="3789040"/>
            <a:ext cx="165618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a:stCxn id="16" idx="3"/>
          </p:cNvCxnSpPr>
          <p:nvPr/>
        </p:nvCxnSpPr>
        <p:spPr>
          <a:xfrm>
            <a:off x="2339752" y="6021288"/>
            <a:ext cx="108012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a:endCxn id="18" idx="1"/>
          </p:cNvCxnSpPr>
          <p:nvPr/>
        </p:nvCxnSpPr>
        <p:spPr>
          <a:xfrm>
            <a:off x="5364088" y="6021288"/>
            <a:ext cx="136815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6" name="Afgeronde rechthoek 35"/>
          <p:cNvSpPr/>
          <p:nvPr/>
        </p:nvSpPr>
        <p:spPr>
          <a:xfrm>
            <a:off x="3419872" y="5589240"/>
            <a:ext cx="1944216"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latin typeface="Arial Black" pitchFamily="34" charset="0"/>
              </a:rPr>
              <a:t>Truck Train Barge</a:t>
            </a:r>
          </a:p>
          <a:p>
            <a:pPr algn="ctr"/>
            <a:r>
              <a:rPr lang="en-US" sz="1200" b="1" dirty="0" smtClean="0">
                <a:solidFill>
                  <a:srgbClr val="0070C0"/>
                </a:solidFill>
                <a:latin typeface="Arial Black" pitchFamily="34" charset="0"/>
              </a:rPr>
              <a:t>Load/Unload</a:t>
            </a:r>
            <a:endParaRPr lang="en-US" sz="1200" b="1" dirty="0">
              <a:solidFill>
                <a:srgbClr val="0070C0"/>
              </a:solidFill>
              <a:latin typeface="Arial Black" pitchFamily="34" charset="0"/>
            </a:endParaRPr>
          </a:p>
        </p:txBody>
      </p:sp>
      <p:sp>
        <p:nvSpPr>
          <p:cNvPr id="40" name="PIJL-OMHOOG en -OMLAAG 39"/>
          <p:cNvSpPr/>
          <p:nvPr/>
        </p:nvSpPr>
        <p:spPr>
          <a:xfrm>
            <a:off x="4355976" y="4149080"/>
            <a:ext cx="72008" cy="3600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IJL-OMHOOG en -OMLAAG 40"/>
          <p:cNvSpPr/>
          <p:nvPr/>
        </p:nvSpPr>
        <p:spPr>
          <a:xfrm>
            <a:off x="4355976" y="5229200"/>
            <a:ext cx="72008" cy="3600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hthoek 41"/>
          <p:cNvSpPr/>
          <p:nvPr/>
        </p:nvSpPr>
        <p:spPr>
          <a:xfrm>
            <a:off x="971600" y="3429000"/>
            <a:ext cx="7416824" cy="1152128"/>
          </a:xfrm>
          <a:prstGeom prst="rect">
            <a:avLst/>
          </a:prstGeom>
          <a:solidFill>
            <a:schemeClr val="bg1">
              <a:lumMod val="85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hthoek 42"/>
          <p:cNvSpPr/>
          <p:nvPr/>
        </p:nvSpPr>
        <p:spPr>
          <a:xfrm>
            <a:off x="6876256" y="5661248"/>
            <a:ext cx="1656184" cy="646331"/>
          </a:xfrm>
          <a:prstGeom prst="rect">
            <a:avLst/>
          </a:prstGeom>
        </p:spPr>
        <p:txBody>
          <a:bodyPr wrap="square">
            <a:spAutoFit/>
          </a:bodyPr>
          <a:lstStyle/>
          <a:p>
            <a:r>
              <a:rPr lang="en-US" sz="1200" b="1" dirty="0" smtClean="0">
                <a:solidFill>
                  <a:srgbClr val="0070C0"/>
                </a:solidFill>
                <a:latin typeface="Arial Black" pitchFamily="34" charset="0"/>
              </a:rPr>
              <a:t>Truck Train</a:t>
            </a:r>
          </a:p>
          <a:p>
            <a:r>
              <a:rPr lang="en-US" sz="1200" b="1" dirty="0" smtClean="0">
                <a:solidFill>
                  <a:srgbClr val="0070C0"/>
                </a:solidFill>
                <a:latin typeface="Arial Black" pitchFamily="34" charset="0"/>
              </a:rPr>
              <a:t>    Barge</a:t>
            </a:r>
          </a:p>
          <a:p>
            <a:r>
              <a:rPr lang="en-US" sz="1200" b="1" dirty="0" smtClean="0">
                <a:solidFill>
                  <a:srgbClr val="0070C0"/>
                </a:solidFill>
                <a:latin typeface="Arial Black" pitchFamily="34" charset="0"/>
              </a:rPr>
              <a:t>Load/Unload</a:t>
            </a:r>
            <a:endParaRPr lang="en-US" dirty="0"/>
          </a:p>
        </p:txBody>
      </p:sp>
      <p:sp>
        <p:nvSpPr>
          <p:cNvPr id="48" name="Rechthoek 47"/>
          <p:cNvSpPr/>
          <p:nvPr/>
        </p:nvSpPr>
        <p:spPr>
          <a:xfrm>
            <a:off x="8388424" y="3429000"/>
            <a:ext cx="432048" cy="11521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900" b="1" dirty="0" smtClean="0">
                <a:solidFill>
                  <a:srgbClr val="0070C0"/>
                </a:solidFill>
                <a:latin typeface="Arial Black" pitchFamily="34" charset="0"/>
              </a:rPr>
              <a:t>Water</a:t>
            </a:r>
          </a:p>
          <a:p>
            <a:pPr algn="ctr"/>
            <a:r>
              <a:rPr lang="en-US" sz="900" b="1" dirty="0" smtClean="0">
                <a:solidFill>
                  <a:srgbClr val="0070C0"/>
                </a:solidFill>
                <a:latin typeface="Arial Black" pitchFamily="34" charset="0"/>
              </a:rPr>
              <a:t>side</a:t>
            </a:r>
            <a:r>
              <a:rPr lang="en-US" sz="800" b="1" dirty="0" smtClean="0">
                <a:solidFill>
                  <a:srgbClr val="0070C0"/>
                </a:solidFill>
                <a:latin typeface="Arial Black" pitchFamily="34" charset="0"/>
              </a:rPr>
              <a:t> </a:t>
            </a:r>
            <a:endParaRPr lang="en-US" sz="800" b="1" dirty="0">
              <a:solidFill>
                <a:srgbClr val="0070C0"/>
              </a:solidFill>
              <a:latin typeface="Arial Black" pitchFamily="34" charset="0"/>
            </a:endParaRPr>
          </a:p>
        </p:txBody>
      </p:sp>
      <p:sp>
        <p:nvSpPr>
          <p:cNvPr id="49" name="Rechthoek 48"/>
          <p:cNvSpPr/>
          <p:nvPr/>
        </p:nvSpPr>
        <p:spPr>
          <a:xfrm>
            <a:off x="8388424" y="4581128"/>
            <a:ext cx="432048" cy="2088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1000" b="1" dirty="0" smtClean="0">
                <a:solidFill>
                  <a:srgbClr val="0070C0"/>
                </a:solidFill>
                <a:latin typeface="Arial Black" pitchFamily="34" charset="0"/>
              </a:rPr>
              <a:t>Land </a:t>
            </a:r>
          </a:p>
          <a:p>
            <a:pPr algn="ctr"/>
            <a:r>
              <a:rPr lang="en-US" sz="1000" b="1" dirty="0" smtClean="0">
                <a:solidFill>
                  <a:srgbClr val="0070C0"/>
                </a:solidFill>
                <a:latin typeface="Arial Black" pitchFamily="34" charset="0"/>
              </a:rPr>
              <a:t>side </a:t>
            </a:r>
            <a:endParaRPr lang="en-US" sz="1000" b="1" dirty="0">
              <a:solidFill>
                <a:srgbClr val="0070C0"/>
              </a:solidFill>
              <a:latin typeface="Arial Black"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864096"/>
          </a:xfrm>
        </p:spPr>
        <p:txBody>
          <a:bodyPr>
            <a:normAutofit/>
          </a:bodyPr>
          <a:lstStyle/>
          <a:p>
            <a:pPr algn="l"/>
            <a:r>
              <a:rPr lang="en-US" sz="2000" b="1" u="sng" dirty="0" smtClean="0">
                <a:solidFill>
                  <a:srgbClr val="002060"/>
                </a:solidFill>
                <a:latin typeface="Arial Black" pitchFamily="34" charset="0"/>
              </a:rPr>
              <a:t>The </a:t>
            </a:r>
            <a:r>
              <a:rPr lang="en-US" sz="2000" b="1" u="sng" dirty="0">
                <a:solidFill>
                  <a:srgbClr val="002060"/>
                </a:solidFill>
                <a:latin typeface="Arial Black" pitchFamily="34" charset="0"/>
              </a:rPr>
              <a:t>classification society’s decal </a:t>
            </a:r>
            <a:r>
              <a:rPr lang="en-US" sz="2000" b="1" u="sng" dirty="0" smtClean="0">
                <a:solidFill>
                  <a:srgbClr val="002060"/>
                </a:solidFill>
                <a:latin typeface="Arial Black" pitchFamily="34" charset="0"/>
              </a:rPr>
              <a:t> </a:t>
            </a:r>
            <a:endParaRPr lang="en-US" sz="2000" b="1" u="sng" dirty="0">
              <a:solidFill>
                <a:srgbClr val="002060"/>
              </a:solidFill>
              <a:latin typeface="Arial Black"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3491880" y="1556792"/>
            <a:ext cx="4839866" cy="3384376"/>
          </a:xfrm>
          <a:prstGeom prst="rect">
            <a:avLst/>
          </a:prstGeom>
          <a:noFill/>
          <a:ln w="9525">
            <a:noFill/>
            <a:miter lim="800000"/>
            <a:headEnd/>
            <a:tailEnd/>
          </a:ln>
        </p:spPr>
      </p:pic>
      <p:sp>
        <p:nvSpPr>
          <p:cNvPr id="4" name="Tijdelijke aanduiding voor dianummer 3"/>
          <p:cNvSpPr>
            <a:spLocks noGrp="1"/>
          </p:cNvSpPr>
          <p:nvPr>
            <p:ph type="sldNum" sz="quarter" idx="12"/>
          </p:nvPr>
        </p:nvSpPr>
        <p:spPr/>
        <p:txBody>
          <a:bodyPr/>
          <a:lstStyle/>
          <a:p>
            <a:fld id="{5022285A-1F20-41F4-A090-3AAF5A7E31C8}" type="slidenum">
              <a:rPr lang="en-US" smtClean="0"/>
              <a:pPr/>
              <a:t>70</a:t>
            </a:fld>
            <a:endParaRPr lang="en-US"/>
          </a:p>
        </p:txBody>
      </p:sp>
      <p:sp>
        <p:nvSpPr>
          <p:cNvPr id="10" name="Ondertitel 2"/>
          <p:cNvSpPr txBox="1">
            <a:spLocks/>
          </p:cNvSpPr>
          <p:nvPr/>
        </p:nvSpPr>
        <p:spPr>
          <a:xfrm>
            <a:off x="0" y="5157192"/>
            <a:ext cx="4392488" cy="864096"/>
          </a:xfrm>
          <a:prstGeom prst="rect">
            <a:avLst/>
          </a:prstGeom>
        </p:spPr>
        <p:txBody>
          <a:bodyPr vert="horz" lIns="91440" tIns="45720" rIns="91440" bIns="45720" rtlCol="0">
            <a:noAutofit/>
          </a:bodyPr>
          <a:lstStyle/>
          <a:p>
            <a:pPr lvl="0">
              <a:spcBef>
                <a:spcPct val="20000"/>
              </a:spcBef>
              <a:defRPr/>
            </a:pPr>
            <a:r>
              <a:rPr lang="en-US" b="1" noProof="0" dirty="0" smtClean="0">
                <a:solidFill>
                  <a:schemeClr val="accent1">
                    <a:lumMod val="75000"/>
                  </a:schemeClr>
                </a:solidFill>
                <a:latin typeface="Arial Black" pitchFamily="34" charset="0"/>
              </a:rPr>
              <a:t>Classification Society decal </a:t>
            </a:r>
          </a:p>
          <a:p>
            <a:pPr lvl="0">
              <a:spcBef>
                <a:spcPct val="20000"/>
              </a:spcBef>
              <a:defRPr/>
            </a:pPr>
            <a:r>
              <a:rPr lang="en-US" b="1" dirty="0" smtClean="0">
                <a:solidFill>
                  <a:schemeClr val="accent1">
                    <a:lumMod val="75000"/>
                  </a:schemeClr>
                </a:solidFill>
              </a:rPr>
              <a:t>is placed on the door of the container</a:t>
            </a:r>
            <a:r>
              <a:rPr lang="en-US" b="1" noProof="0" dirty="0" smtClean="0">
                <a:solidFill>
                  <a:schemeClr val="accent1">
                    <a:lumMod val="75000"/>
                  </a:schemeClr>
                </a:solidFill>
                <a:latin typeface="Arial Black" pitchFamily="34" charset="0"/>
              </a:rPr>
              <a:t> </a:t>
            </a:r>
            <a:endParaRPr kumimoji="0" lang="en-US" b="1" i="0" u="none" strike="noStrike" kern="1200" cap="none" spc="0" normalizeH="0" baseline="0" noProof="0" dirty="0" smtClean="0">
              <a:ln>
                <a:noFill/>
              </a:ln>
              <a:solidFill>
                <a:schemeClr val="accent1">
                  <a:lumMod val="75000"/>
                </a:schemeClr>
              </a:solidFill>
              <a:effectLst/>
              <a:uLnTx/>
              <a:uFillTx/>
              <a:latin typeface="Arial Black" pitchFamily="34" charset="0"/>
            </a:endParaRPr>
          </a:p>
        </p:txBody>
      </p:sp>
      <p:sp>
        <p:nvSpPr>
          <p:cNvPr id="11" name="PIJL-RECHTS 10"/>
          <p:cNvSpPr/>
          <p:nvPr/>
        </p:nvSpPr>
        <p:spPr>
          <a:xfrm rot="19698309">
            <a:off x="2558107" y="4090453"/>
            <a:ext cx="316835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820472" cy="6192688"/>
          </a:xfrm>
        </p:spPr>
        <p:txBody>
          <a:bodyPr>
            <a:normAutofit/>
          </a:bodyPr>
          <a:lstStyle/>
          <a:p>
            <a:pPr algn="l"/>
            <a:r>
              <a:rPr lang="en-US" sz="2000" b="1" dirty="0" smtClean="0">
                <a:solidFill>
                  <a:schemeClr val="accent1">
                    <a:lumMod val="75000"/>
                  </a:schemeClr>
                </a:solidFill>
              </a:rPr>
              <a:t>     </a:t>
            </a:r>
            <a:r>
              <a:rPr lang="en-US" sz="2000" b="1" u="sng" dirty="0" smtClean="0">
                <a:solidFill>
                  <a:srgbClr val="002060"/>
                </a:solidFill>
                <a:latin typeface="Arial Black" pitchFamily="34" charset="0"/>
              </a:rPr>
              <a:t>The </a:t>
            </a:r>
            <a:r>
              <a:rPr lang="en-US" sz="2000" b="1" u="sng" dirty="0">
                <a:solidFill>
                  <a:srgbClr val="002060"/>
                </a:solidFill>
                <a:latin typeface="Arial Black" pitchFamily="34" charset="0"/>
              </a:rPr>
              <a:t>CSC Examination </a:t>
            </a:r>
            <a:r>
              <a:rPr lang="en-US" sz="2000" b="1" u="sng" dirty="0" smtClean="0">
                <a:solidFill>
                  <a:srgbClr val="002060"/>
                </a:solidFill>
                <a:latin typeface="Arial Black" pitchFamily="34" charset="0"/>
              </a:rPr>
              <a:t>requirements </a:t>
            </a:r>
            <a:endParaRPr lang="en-US" sz="2000" b="1" u="sng" dirty="0">
              <a:solidFill>
                <a:srgbClr val="002060"/>
              </a:solidFill>
              <a:latin typeface="Arial Black" pitchFamily="34" charset="0"/>
            </a:endParaRPr>
          </a:p>
          <a:p>
            <a:endParaRPr lang="en-US" sz="2000" b="1" dirty="0" smtClean="0">
              <a:solidFill>
                <a:schemeClr val="accent1">
                  <a:lumMod val="75000"/>
                </a:schemeClr>
              </a:solidFill>
            </a:endParaRPr>
          </a:p>
          <a:p>
            <a:pPr algn="l"/>
            <a:r>
              <a:rPr lang="en-US" sz="1200" b="1" dirty="0" smtClean="0">
                <a:solidFill>
                  <a:schemeClr val="tx1"/>
                </a:solidFill>
                <a:latin typeface="Arial Black" pitchFamily="34" charset="0"/>
              </a:rPr>
              <a:t>	The </a:t>
            </a:r>
            <a:r>
              <a:rPr lang="en-US" sz="1200" b="1" dirty="0">
                <a:solidFill>
                  <a:schemeClr val="tx1"/>
                </a:solidFill>
                <a:latin typeface="Arial Black" pitchFamily="34" charset="0"/>
              </a:rPr>
              <a:t>first safety examination no later than 5</a:t>
            </a:r>
            <a:r>
              <a:rPr lang="en-US" sz="1200" b="1" dirty="0" smtClean="0">
                <a:solidFill>
                  <a:schemeClr val="tx1"/>
                </a:solidFill>
                <a:latin typeface="Arial Black" pitchFamily="34" charset="0"/>
              </a:rPr>
              <a:t> years </a:t>
            </a:r>
            <a:r>
              <a:rPr lang="en-US" sz="1200" b="1" dirty="0">
                <a:solidFill>
                  <a:schemeClr val="tx1"/>
                </a:solidFill>
                <a:latin typeface="Arial Black" pitchFamily="34" charset="0"/>
              </a:rPr>
              <a:t>from the date of </a:t>
            </a:r>
            <a:r>
              <a:rPr lang="en-US" sz="1200" b="1" dirty="0" smtClean="0">
                <a:solidFill>
                  <a:schemeClr val="tx1"/>
                </a:solidFill>
                <a:latin typeface="Arial Black" pitchFamily="34" charset="0"/>
              </a:rPr>
              <a:t>production. </a:t>
            </a:r>
          </a:p>
          <a:p>
            <a:pPr algn="l"/>
            <a:r>
              <a:rPr lang="en-US" sz="1200" b="1" dirty="0" smtClean="0">
                <a:solidFill>
                  <a:schemeClr val="tx1"/>
                </a:solidFill>
                <a:latin typeface="Arial Black" pitchFamily="34" charset="0"/>
              </a:rPr>
              <a:t>	Re-examinations are to be made at least </a:t>
            </a:r>
            <a:r>
              <a:rPr lang="en-US" sz="1200" b="1" dirty="0">
                <a:solidFill>
                  <a:schemeClr val="tx1"/>
                </a:solidFill>
                <a:latin typeface="Arial Black" pitchFamily="34" charset="0"/>
              </a:rPr>
              <a:t>every thirty </a:t>
            </a:r>
            <a:r>
              <a:rPr lang="en-US" sz="1200" b="1" dirty="0" smtClean="0">
                <a:solidFill>
                  <a:schemeClr val="tx1"/>
                </a:solidFill>
                <a:latin typeface="Arial Black" pitchFamily="34" charset="0"/>
              </a:rPr>
              <a:t>months thereafter</a:t>
            </a:r>
            <a:r>
              <a:rPr lang="en-US" sz="1200" b="1" dirty="0">
                <a:solidFill>
                  <a:schemeClr val="tx1"/>
                </a:solidFill>
                <a:latin typeface="Arial Black" pitchFamily="34" charset="0"/>
              </a:rPr>
              <a:t>. </a:t>
            </a:r>
          </a:p>
          <a:p>
            <a:pPr algn="l"/>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The </a:t>
            </a:r>
            <a:r>
              <a:rPr lang="en-US" sz="1200" b="1" dirty="0">
                <a:solidFill>
                  <a:schemeClr val="tx1"/>
                </a:solidFill>
                <a:latin typeface="Arial Black" pitchFamily="34" charset="0"/>
              </a:rPr>
              <a:t>objective of the Examinations is to determine whether the container has </a:t>
            </a:r>
            <a:r>
              <a:rPr lang="en-US" sz="1200" b="1" dirty="0" smtClean="0">
                <a:solidFill>
                  <a:schemeClr val="tx1"/>
                </a:solidFill>
                <a:latin typeface="Arial Black" pitchFamily="34" charset="0"/>
              </a:rPr>
              <a:t>structural 	damages </a:t>
            </a:r>
            <a:r>
              <a:rPr lang="en-US" sz="1200" b="1" dirty="0">
                <a:solidFill>
                  <a:schemeClr val="tx1"/>
                </a:solidFill>
                <a:latin typeface="Arial Black" pitchFamily="34" charset="0"/>
              </a:rPr>
              <a:t>that can place a </a:t>
            </a:r>
            <a:r>
              <a:rPr lang="en-US" sz="1200" b="1" dirty="0" smtClean="0">
                <a:solidFill>
                  <a:schemeClr val="tx1"/>
                </a:solidFill>
                <a:latin typeface="Arial Black" pitchFamily="34" charset="0"/>
              </a:rPr>
              <a:t>persons/cargo/vessels/road &amp; rail in danger.</a:t>
            </a:r>
            <a:endParaRPr lang="en-US" sz="2000" b="1" dirty="0" smtClean="0">
              <a:solidFill>
                <a:schemeClr val="accent1">
                  <a:lumMod val="75000"/>
                </a:schemeClr>
              </a:solidFill>
            </a:endParaRPr>
          </a:p>
          <a:p>
            <a:pPr algn="l"/>
            <a:r>
              <a:rPr lang="en-US" sz="2000" b="1" dirty="0" smtClean="0">
                <a:solidFill>
                  <a:schemeClr val="accent1">
                    <a:lumMod val="75000"/>
                  </a:schemeClr>
                </a:solidFill>
              </a:rPr>
              <a:t> </a:t>
            </a:r>
            <a:endParaRPr lang="en-US" sz="2000" b="1" dirty="0">
              <a:solidFill>
                <a:schemeClr val="accent1">
                  <a:lumMod val="75000"/>
                </a:schemeClr>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0" y="332656"/>
            <a:ext cx="9144000" cy="6192688"/>
          </a:xfrm>
        </p:spPr>
        <p:txBody>
          <a:bodyPr>
            <a:normAutofit/>
          </a:bodyPr>
          <a:lstStyle/>
          <a:p>
            <a:endParaRPr lang="en-US" sz="1100" dirty="0"/>
          </a:p>
          <a:p>
            <a:endParaRPr lang="en-US" sz="1100" dirty="0"/>
          </a:p>
          <a:p>
            <a:pPr algn="l"/>
            <a:r>
              <a:rPr lang="en-US" sz="2000" b="1" dirty="0" smtClean="0">
                <a:solidFill>
                  <a:schemeClr val="accent1">
                    <a:lumMod val="75000"/>
                  </a:schemeClr>
                </a:solidFill>
                <a:latin typeface="Arial Black" pitchFamily="34" charset="0"/>
              </a:rPr>
              <a:t>    </a:t>
            </a:r>
            <a:r>
              <a:rPr lang="en-US" sz="2000" b="1" u="sng" dirty="0" smtClean="0">
                <a:solidFill>
                  <a:srgbClr val="002060"/>
                </a:solidFill>
                <a:latin typeface="Arial Black" pitchFamily="34" charset="0"/>
              </a:rPr>
              <a:t>Safety </a:t>
            </a:r>
            <a:r>
              <a:rPr lang="en-US" sz="2000" b="1" u="sng" dirty="0">
                <a:solidFill>
                  <a:srgbClr val="002060"/>
                </a:solidFill>
                <a:latin typeface="Arial Black" pitchFamily="34" charset="0"/>
              </a:rPr>
              <a:t>examinations </a:t>
            </a:r>
            <a:r>
              <a:rPr lang="en-US" sz="2000" b="1" u="sng" dirty="0" smtClean="0">
                <a:solidFill>
                  <a:srgbClr val="002060"/>
                </a:solidFill>
                <a:latin typeface="Arial Black" pitchFamily="34" charset="0"/>
              </a:rPr>
              <a:t>is accomplished </a:t>
            </a:r>
            <a:r>
              <a:rPr lang="en-US" sz="2000" b="1" u="sng" dirty="0">
                <a:solidFill>
                  <a:srgbClr val="002060"/>
                </a:solidFill>
                <a:latin typeface="Arial Black" pitchFamily="34" charset="0"/>
              </a:rPr>
              <a:t>in one of </a:t>
            </a:r>
            <a:r>
              <a:rPr lang="en-US" sz="2000" b="1" u="sng" dirty="0" smtClean="0">
                <a:solidFill>
                  <a:srgbClr val="002060"/>
                </a:solidFill>
                <a:latin typeface="Arial Black" pitchFamily="34" charset="0"/>
              </a:rPr>
              <a:t>two ways</a:t>
            </a:r>
            <a:endParaRPr lang="en-US" sz="2000" b="1" u="sng" dirty="0">
              <a:solidFill>
                <a:srgbClr val="002060"/>
              </a:solidFill>
              <a:latin typeface="Arial Black" pitchFamily="34" charset="0"/>
            </a:endParaRPr>
          </a:p>
          <a:p>
            <a:endParaRPr lang="en-US" sz="2000" b="1" dirty="0" smtClean="0">
              <a:solidFill>
                <a:schemeClr val="accent1">
                  <a:lumMod val="75000"/>
                </a:schemeClr>
              </a:solidFill>
            </a:endParaRPr>
          </a:p>
          <a:p>
            <a:pPr algn="l"/>
            <a:r>
              <a:rPr lang="en-US" sz="1200" b="1" dirty="0" smtClean="0">
                <a:solidFill>
                  <a:schemeClr val="tx1"/>
                </a:solidFill>
                <a:latin typeface="Arial Black" pitchFamily="34" charset="0"/>
              </a:rPr>
              <a:t>	1-Periodic </a:t>
            </a:r>
            <a:r>
              <a:rPr lang="en-US" sz="1200" b="1" dirty="0">
                <a:solidFill>
                  <a:schemeClr val="tx1"/>
                </a:solidFill>
                <a:latin typeface="Arial Black" pitchFamily="34" charset="0"/>
              </a:rPr>
              <a:t>Examination Scheme (PES</a:t>
            </a:r>
            <a:r>
              <a:rPr lang="en-US" sz="1200" b="1" dirty="0" smtClean="0">
                <a:solidFill>
                  <a:schemeClr val="tx1"/>
                </a:solidFill>
                <a:latin typeface="Arial Black" pitchFamily="34" charset="0"/>
              </a:rPr>
              <a:t>)</a:t>
            </a:r>
          </a:p>
          <a:p>
            <a:pPr algn="l"/>
            <a:r>
              <a:rPr lang="en-US" sz="1200" b="1" dirty="0" smtClean="0">
                <a:solidFill>
                  <a:schemeClr val="tx1"/>
                </a:solidFill>
                <a:latin typeface="Arial Black" pitchFamily="34" charset="0"/>
              </a:rPr>
              <a:t>	   This </a:t>
            </a:r>
            <a:r>
              <a:rPr lang="en-US" sz="1200" b="1" dirty="0">
                <a:solidFill>
                  <a:schemeClr val="tx1"/>
                </a:solidFill>
                <a:latin typeface="Arial Black" pitchFamily="34" charset="0"/>
              </a:rPr>
              <a:t>is the original approach that is currently generally used by small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operators </a:t>
            </a:r>
            <a:r>
              <a:rPr lang="en-US" sz="1200" b="1" dirty="0">
                <a:solidFill>
                  <a:schemeClr val="tx1"/>
                </a:solidFill>
                <a:latin typeface="Arial Black" pitchFamily="34" charset="0"/>
              </a:rPr>
              <a:t>and requires the display of the “next examination date” or “NED</a:t>
            </a:r>
            <a:r>
              <a:rPr lang="en-US" sz="1200" b="1" dirty="0" smtClean="0">
                <a:solidFill>
                  <a:schemeClr val="tx1"/>
                </a:solidFill>
                <a:latin typeface="Arial Black" pitchFamily="34" charset="0"/>
              </a:rPr>
              <a:t>”</a:t>
            </a:r>
          </a:p>
          <a:p>
            <a:pPr algn="l"/>
            <a:r>
              <a:rPr lang="en-US" sz="1200" b="1" dirty="0" smtClean="0">
                <a:solidFill>
                  <a:schemeClr val="tx1"/>
                </a:solidFill>
                <a:latin typeface="Arial Black" pitchFamily="34" charset="0"/>
              </a:rPr>
              <a:t>	   on </a:t>
            </a:r>
            <a:r>
              <a:rPr lang="en-US" sz="1200" b="1" dirty="0">
                <a:solidFill>
                  <a:schemeClr val="tx1"/>
                </a:solidFill>
                <a:latin typeface="Arial Black" pitchFamily="34" charset="0"/>
              </a:rPr>
              <a:t>the CSC plate. </a:t>
            </a:r>
          </a:p>
          <a:p>
            <a:pPr algn="l"/>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	2-Approved </a:t>
            </a:r>
            <a:r>
              <a:rPr lang="en-US" sz="1200" b="1" dirty="0">
                <a:solidFill>
                  <a:schemeClr val="tx1"/>
                </a:solidFill>
                <a:latin typeface="Arial Black" pitchFamily="34" charset="0"/>
              </a:rPr>
              <a:t>Continuous Examination Program (ACEP</a:t>
            </a:r>
            <a:r>
              <a:rPr lang="en-US" sz="1200" b="1" dirty="0" smtClean="0">
                <a:solidFill>
                  <a:schemeClr val="tx1"/>
                </a:solidFill>
                <a:latin typeface="Arial Black" pitchFamily="34" charset="0"/>
              </a:rPr>
              <a:t>) </a:t>
            </a:r>
          </a:p>
          <a:p>
            <a:pPr algn="l"/>
            <a:r>
              <a:rPr lang="en-US" sz="1200" b="1" dirty="0" smtClean="0">
                <a:solidFill>
                  <a:schemeClr val="tx1"/>
                </a:solidFill>
                <a:latin typeface="Arial Black" pitchFamily="34" charset="0"/>
              </a:rPr>
              <a:t>	   The system </a:t>
            </a:r>
            <a:r>
              <a:rPr lang="en-US" sz="1200" b="1" dirty="0">
                <a:solidFill>
                  <a:schemeClr val="tx1"/>
                </a:solidFill>
                <a:latin typeface="Arial Black" pitchFamily="34" charset="0"/>
              </a:rPr>
              <a:t>currently used by most container owners and operators. </a:t>
            </a:r>
          </a:p>
          <a:p>
            <a:pPr algn="l"/>
            <a:r>
              <a:rPr lang="en-US" sz="1200" b="1" dirty="0" smtClean="0">
                <a:solidFill>
                  <a:schemeClr val="tx1"/>
                </a:solidFill>
                <a:latin typeface="Arial Black" pitchFamily="34" charset="0"/>
              </a:rPr>
              <a:t>	   Both </a:t>
            </a:r>
            <a:r>
              <a:rPr lang="en-US" sz="1200" b="1" dirty="0">
                <a:solidFill>
                  <a:schemeClr val="tx1"/>
                </a:solidFill>
                <a:latin typeface="Arial Black" pitchFamily="34" charset="0"/>
              </a:rPr>
              <a:t>procedures are intended to ensure that containers are </a:t>
            </a:r>
            <a:r>
              <a:rPr lang="en-US" sz="1200" b="1" dirty="0" smtClean="0">
                <a:solidFill>
                  <a:schemeClr val="tx1"/>
                </a:solidFill>
                <a:latin typeface="Arial Black" pitchFamily="34" charset="0"/>
              </a:rPr>
              <a:t>maintained </a:t>
            </a:r>
            <a:r>
              <a:rPr lang="en-US" sz="1200" b="1" dirty="0">
                <a:solidFill>
                  <a:schemeClr val="tx1"/>
                </a:solidFill>
                <a:latin typeface="Arial Black" pitchFamily="34" charset="0"/>
              </a:rPr>
              <a:t>to the </a:t>
            </a:r>
            <a:r>
              <a:rPr lang="en-US" sz="1200" b="1" dirty="0" smtClean="0">
                <a:solidFill>
                  <a:schemeClr val="tx1"/>
                </a:solidFill>
                <a:latin typeface="Arial Black" pitchFamily="34" charset="0"/>
              </a:rPr>
              <a:t>required</a:t>
            </a: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level of safety. </a:t>
            </a: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endParaRPr lang="en-US" sz="1100" dirty="0"/>
          </a:p>
          <a:p>
            <a:pPr algn="l"/>
            <a:r>
              <a:rPr lang="en-US" sz="2000" b="1" u="sng" dirty="0" smtClean="0">
                <a:solidFill>
                  <a:srgbClr val="002060"/>
                </a:solidFill>
                <a:latin typeface="Arial Black" pitchFamily="34" charset="0"/>
              </a:rPr>
              <a:t>The Periodic </a:t>
            </a:r>
            <a:r>
              <a:rPr lang="en-US" sz="2000" b="1" u="sng" dirty="0">
                <a:solidFill>
                  <a:srgbClr val="002060"/>
                </a:solidFill>
                <a:latin typeface="Arial Black" pitchFamily="34" charset="0"/>
              </a:rPr>
              <a:t>Examination Scheme </a:t>
            </a:r>
          </a:p>
          <a:p>
            <a:endParaRPr lang="en-US" sz="2000" b="1" dirty="0">
              <a:solidFill>
                <a:schemeClr val="accent1">
                  <a:lumMod val="75000"/>
                </a:schemeClr>
              </a:solidFill>
            </a:endParaRPr>
          </a:p>
          <a:p>
            <a:pPr algn="l"/>
            <a:r>
              <a:rPr lang="en-US" sz="1200" b="1" dirty="0" smtClean="0">
                <a:solidFill>
                  <a:schemeClr val="tx1"/>
                </a:solidFill>
                <a:latin typeface="Arial Black" pitchFamily="34" charset="0"/>
              </a:rPr>
              <a:t>	A </a:t>
            </a:r>
            <a:r>
              <a:rPr lang="en-US" sz="1200" b="1" dirty="0">
                <a:solidFill>
                  <a:schemeClr val="tx1"/>
                </a:solidFill>
                <a:latin typeface="Arial Black" pitchFamily="34" charset="0"/>
              </a:rPr>
              <a:t>decal is affixed to the safety approval plate that lists the month </a:t>
            </a:r>
          </a:p>
          <a:p>
            <a:pPr algn="l"/>
            <a:r>
              <a:rPr lang="en-US" sz="1200" b="1" dirty="0" smtClean="0">
                <a:solidFill>
                  <a:schemeClr val="tx1"/>
                </a:solidFill>
                <a:latin typeface="Arial Black" pitchFamily="34" charset="0"/>
              </a:rPr>
              <a:t>	and </a:t>
            </a:r>
            <a:r>
              <a:rPr lang="en-US" sz="1200" b="1" dirty="0">
                <a:solidFill>
                  <a:schemeClr val="tx1"/>
                </a:solidFill>
                <a:latin typeface="Arial Black" pitchFamily="34" charset="0"/>
              </a:rPr>
              <a:t>year for the next scheduled safety inspection. </a:t>
            </a:r>
            <a:endParaRPr lang="en-US" sz="1200" b="1" dirty="0" smtClean="0">
              <a:solidFill>
                <a:schemeClr val="tx1"/>
              </a:solidFill>
              <a:latin typeface="Arial Black" pitchFamily="34" charset="0"/>
            </a:endParaRPr>
          </a:p>
          <a:p>
            <a:pPr algn="l"/>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In </a:t>
            </a:r>
            <a:r>
              <a:rPr lang="en-US" sz="1200" b="1" dirty="0">
                <a:solidFill>
                  <a:schemeClr val="tx1"/>
                </a:solidFill>
                <a:latin typeface="Arial Black" pitchFamily="34" charset="0"/>
              </a:rPr>
              <a:t>some </a:t>
            </a:r>
            <a:r>
              <a:rPr lang="en-US" sz="1200" b="1" dirty="0" smtClean="0">
                <a:solidFill>
                  <a:schemeClr val="tx1"/>
                </a:solidFill>
                <a:latin typeface="Arial Black" pitchFamily="34" charset="0"/>
              </a:rPr>
              <a:t>cases the </a:t>
            </a:r>
            <a:r>
              <a:rPr lang="en-US" sz="1200" b="1" dirty="0">
                <a:solidFill>
                  <a:schemeClr val="tx1"/>
                </a:solidFill>
                <a:latin typeface="Arial Black" pitchFamily="34" charset="0"/>
              </a:rPr>
              <a:t>first examination date is engraved on the CSC </a:t>
            </a:r>
            <a:r>
              <a:rPr lang="en-US" sz="1200" b="1" dirty="0" smtClean="0">
                <a:solidFill>
                  <a:schemeClr val="tx1"/>
                </a:solidFill>
                <a:latin typeface="Arial Black" pitchFamily="34" charset="0"/>
              </a:rPr>
              <a:t>plate. </a:t>
            </a:r>
          </a:p>
          <a:p>
            <a:pPr algn="l"/>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	If </a:t>
            </a:r>
            <a:r>
              <a:rPr lang="en-US" sz="1200" b="1" dirty="0">
                <a:solidFill>
                  <a:schemeClr val="tx1"/>
                </a:solidFill>
                <a:latin typeface="Arial Black" pitchFamily="34" charset="0"/>
              </a:rPr>
              <a:t>the month and year have </a:t>
            </a:r>
            <a:r>
              <a:rPr lang="en-US" sz="1200" b="1" dirty="0" smtClean="0">
                <a:solidFill>
                  <a:schemeClr val="tx1"/>
                </a:solidFill>
                <a:latin typeface="Arial Black" pitchFamily="34" charset="0"/>
              </a:rPr>
              <a:t>passed then the </a:t>
            </a:r>
            <a:r>
              <a:rPr lang="en-US" sz="1200" b="1" dirty="0">
                <a:solidFill>
                  <a:schemeClr val="tx1"/>
                </a:solidFill>
                <a:latin typeface="Arial Black" pitchFamily="34" charset="0"/>
              </a:rPr>
              <a:t>prior inspection has </a:t>
            </a:r>
            <a:r>
              <a:rPr lang="en-US" sz="1200" b="1" dirty="0" smtClean="0">
                <a:solidFill>
                  <a:schemeClr val="tx1"/>
                </a:solidFill>
                <a:latin typeface="Arial Black" pitchFamily="34" charset="0"/>
              </a:rPr>
              <a:t>expired</a:t>
            </a:r>
          </a:p>
          <a:p>
            <a:pPr algn="l"/>
            <a:r>
              <a:rPr lang="en-US" sz="1200" b="1" dirty="0" smtClean="0">
                <a:solidFill>
                  <a:schemeClr val="tx1"/>
                </a:solidFill>
                <a:latin typeface="Arial Black" pitchFamily="34" charset="0"/>
              </a:rPr>
              <a:t>	and the container has to be re-inspected  </a:t>
            </a:r>
            <a:endParaRPr lang="en-US" sz="1200" b="1"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pPr algn="l"/>
            <a:r>
              <a:rPr lang="en-US" sz="2000" b="1" dirty="0" smtClean="0">
                <a:solidFill>
                  <a:srgbClr val="002060"/>
                </a:solidFill>
                <a:latin typeface="Arial Black" pitchFamily="34" charset="0"/>
              </a:rPr>
              <a:t>   </a:t>
            </a:r>
            <a:r>
              <a:rPr lang="en-US" sz="2000" b="1" u="sng" dirty="0" smtClean="0">
                <a:solidFill>
                  <a:srgbClr val="002060"/>
                </a:solidFill>
                <a:latin typeface="Arial Black" pitchFamily="34" charset="0"/>
              </a:rPr>
              <a:t>Safety </a:t>
            </a:r>
            <a:r>
              <a:rPr lang="en-US" sz="2000" b="1" u="sng" dirty="0">
                <a:solidFill>
                  <a:srgbClr val="002060"/>
                </a:solidFill>
                <a:latin typeface="Arial Black" pitchFamily="34" charset="0"/>
              </a:rPr>
              <a:t>approval plate with periodic examination </a:t>
            </a:r>
            <a:endParaRPr lang="en-US" sz="2000" b="1" u="sng" dirty="0" smtClean="0">
              <a:solidFill>
                <a:srgbClr val="002060"/>
              </a:solidFill>
              <a:latin typeface="Arial Black" pitchFamily="34" charset="0"/>
            </a:endParaRPr>
          </a:p>
          <a:p>
            <a:pPr algn="l"/>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Decal showing </a:t>
            </a:r>
            <a:r>
              <a:rPr lang="en-US" sz="1200" b="1" dirty="0">
                <a:solidFill>
                  <a:schemeClr val="tx1"/>
                </a:solidFill>
                <a:latin typeface="Arial Black" pitchFamily="34" charset="0"/>
              </a:rPr>
              <a:t>date of next required safety inspection </a:t>
            </a:r>
          </a:p>
          <a:p>
            <a:pPr algn="l"/>
            <a:r>
              <a:rPr lang="en-US" sz="1200" b="1" dirty="0" smtClean="0">
                <a:solidFill>
                  <a:schemeClr val="tx1"/>
                </a:solidFill>
                <a:latin typeface="Arial Black" pitchFamily="34" charset="0"/>
              </a:rPr>
              <a:t>	Periodic </a:t>
            </a:r>
            <a:r>
              <a:rPr lang="en-US" sz="1200" b="1" dirty="0">
                <a:solidFill>
                  <a:schemeClr val="tx1"/>
                </a:solidFill>
                <a:latin typeface="Arial Black" pitchFamily="34" charset="0"/>
              </a:rPr>
              <a:t>examination decal (month and year of expiration) </a:t>
            </a:r>
          </a:p>
        </p:txBody>
      </p:sp>
      <p:pic>
        <p:nvPicPr>
          <p:cNvPr id="3074" name="Picture 2"/>
          <p:cNvPicPr>
            <a:picLocks noChangeAspect="1" noChangeArrowheads="1"/>
          </p:cNvPicPr>
          <p:nvPr/>
        </p:nvPicPr>
        <p:blipFill>
          <a:blip r:embed="rId2" cstate="print"/>
          <a:srcRect/>
          <a:stretch>
            <a:fillRect/>
          </a:stretch>
        </p:blipFill>
        <p:spPr bwMode="auto">
          <a:xfrm>
            <a:off x="4139952" y="2132856"/>
            <a:ext cx="2932361" cy="243021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339752" y="2132857"/>
            <a:ext cx="1228725" cy="2376263"/>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7524328" y="2132856"/>
            <a:ext cx="1190625" cy="2448272"/>
          </a:xfrm>
          <a:prstGeom prst="rect">
            <a:avLst/>
          </a:prstGeom>
          <a:noFill/>
          <a:ln w="9525">
            <a:noFill/>
            <a:miter lim="800000"/>
            <a:headEnd/>
            <a:tailEnd/>
          </a:ln>
        </p:spPr>
      </p:pic>
      <p:sp>
        <p:nvSpPr>
          <p:cNvPr id="6" name="Rechthoek 5"/>
          <p:cNvSpPr/>
          <p:nvPr/>
        </p:nvSpPr>
        <p:spPr>
          <a:xfrm>
            <a:off x="611560" y="5229200"/>
            <a:ext cx="7560840" cy="646331"/>
          </a:xfrm>
          <a:prstGeom prst="rect">
            <a:avLst/>
          </a:prstGeom>
        </p:spPr>
        <p:txBody>
          <a:bodyPr wrap="square">
            <a:spAutoFit/>
          </a:bodyPr>
          <a:lstStyle/>
          <a:p>
            <a:endParaRPr lang="en-US" b="1" dirty="0">
              <a:solidFill>
                <a:schemeClr val="accent1">
                  <a:lumMod val="75000"/>
                </a:schemeClr>
              </a:solidFill>
            </a:endParaRPr>
          </a:p>
          <a:p>
            <a:r>
              <a:rPr lang="en-US" b="1" dirty="0">
                <a:solidFill>
                  <a:schemeClr val="accent1">
                    <a:lumMod val="75000"/>
                  </a:schemeClr>
                </a:solidFill>
              </a:rPr>
              <a:t>Periodic examination decal (month and year of expiration) </a:t>
            </a:r>
          </a:p>
        </p:txBody>
      </p:sp>
      <p:sp>
        <p:nvSpPr>
          <p:cNvPr id="7" name="Tijdelijke aanduiding voor dianummer 6"/>
          <p:cNvSpPr>
            <a:spLocks noGrp="1"/>
          </p:cNvSpPr>
          <p:nvPr>
            <p:ph type="sldNum" sz="quarter" idx="12"/>
          </p:nvPr>
        </p:nvSpPr>
        <p:spPr/>
        <p:txBody>
          <a:bodyPr/>
          <a:lstStyle/>
          <a:p>
            <a:fld id="{5022285A-1F20-41F4-A090-3AAF5A7E31C8}" type="slidenum">
              <a:rPr lang="en-US" smtClean="0"/>
              <a:pPr/>
              <a:t>74</a:t>
            </a:fld>
            <a:endParaRPr lang="en-US"/>
          </a:p>
        </p:txBody>
      </p:sp>
      <p:sp>
        <p:nvSpPr>
          <p:cNvPr id="8" name="PIJL-RECHTS 7"/>
          <p:cNvSpPr/>
          <p:nvPr/>
        </p:nvSpPr>
        <p:spPr>
          <a:xfrm rot="20148383">
            <a:off x="3892138" y="4638213"/>
            <a:ext cx="2467131" cy="373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vak 8"/>
          <p:cNvSpPr txBox="1"/>
          <p:nvPr/>
        </p:nvSpPr>
        <p:spPr>
          <a:xfrm>
            <a:off x="2483768" y="4581128"/>
            <a:ext cx="1224136" cy="400110"/>
          </a:xfrm>
          <a:prstGeom prst="rect">
            <a:avLst/>
          </a:prstGeom>
          <a:noFill/>
        </p:spPr>
        <p:txBody>
          <a:bodyPr wrap="square" rtlCol="0">
            <a:spAutoFit/>
          </a:bodyPr>
          <a:lstStyle/>
          <a:p>
            <a:r>
              <a:rPr lang="en-US" sz="2000" b="1" dirty="0">
                <a:solidFill>
                  <a:srgbClr val="0070C0"/>
                </a:solidFill>
              </a:rPr>
              <a:t>D</a:t>
            </a:r>
            <a:r>
              <a:rPr lang="en-US" sz="2000" b="1" dirty="0" smtClean="0">
                <a:solidFill>
                  <a:srgbClr val="0070C0"/>
                </a:solidFill>
              </a:rPr>
              <a:t>ecal</a:t>
            </a:r>
            <a:endParaRPr lang="en-US" sz="2000" b="1" dirty="0">
              <a:solidFill>
                <a:srgbClr val="0070C0"/>
              </a:solidFill>
            </a:endParaRPr>
          </a:p>
        </p:txBody>
      </p:sp>
      <p:sp>
        <p:nvSpPr>
          <p:cNvPr id="10" name="Tekstvak 9"/>
          <p:cNvSpPr txBox="1"/>
          <p:nvPr/>
        </p:nvSpPr>
        <p:spPr>
          <a:xfrm>
            <a:off x="7524328" y="4581128"/>
            <a:ext cx="1224136" cy="400110"/>
          </a:xfrm>
          <a:prstGeom prst="rect">
            <a:avLst/>
          </a:prstGeom>
          <a:noFill/>
        </p:spPr>
        <p:txBody>
          <a:bodyPr wrap="square" rtlCol="0">
            <a:spAutoFit/>
          </a:bodyPr>
          <a:lstStyle/>
          <a:p>
            <a:r>
              <a:rPr lang="en-US" sz="2000" b="1" dirty="0" smtClean="0">
                <a:solidFill>
                  <a:schemeClr val="accent1">
                    <a:lumMod val="75000"/>
                  </a:schemeClr>
                </a:solidFill>
              </a:rPr>
              <a:t>Engraved</a:t>
            </a:r>
            <a:endParaRPr lang="en-US" sz="2000" b="1" dirty="0">
              <a:solidFill>
                <a:schemeClr val="accent1">
                  <a:lumMod val="75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95536" y="332656"/>
            <a:ext cx="8748464" cy="6192688"/>
          </a:xfrm>
        </p:spPr>
        <p:txBody>
          <a:bodyPr>
            <a:normAutofit/>
          </a:bodyPr>
          <a:lstStyle/>
          <a:p>
            <a:pPr algn="l"/>
            <a:r>
              <a:rPr lang="en-US" sz="2000" b="1" u="sng" dirty="0" smtClean="0">
                <a:solidFill>
                  <a:srgbClr val="002060"/>
                </a:solidFill>
                <a:latin typeface="Arial Black" pitchFamily="34" charset="0"/>
              </a:rPr>
              <a:t>The Approved </a:t>
            </a:r>
            <a:r>
              <a:rPr lang="en-US" sz="2000" b="1" u="sng" dirty="0">
                <a:solidFill>
                  <a:srgbClr val="002060"/>
                </a:solidFill>
                <a:latin typeface="Arial Black" pitchFamily="34" charset="0"/>
              </a:rPr>
              <a:t>Continuous Examination Program (ACEP) </a:t>
            </a:r>
            <a:endParaRPr lang="en-US" sz="2000" b="1" u="sng" dirty="0" smtClean="0">
              <a:solidFill>
                <a:srgbClr val="002060"/>
              </a:solidFill>
              <a:latin typeface="Arial Black" pitchFamily="34" charset="0"/>
            </a:endParaRPr>
          </a:p>
          <a:p>
            <a:pPr algn="l"/>
            <a:endParaRPr lang="en-US" sz="1300" b="1" dirty="0" smtClean="0">
              <a:solidFill>
                <a:schemeClr val="tx1"/>
              </a:solidFill>
              <a:latin typeface="Arial Black" pitchFamily="34" charset="0"/>
            </a:endParaRPr>
          </a:p>
          <a:p>
            <a:pPr algn="l"/>
            <a:endParaRPr lang="en-US" sz="1300" b="1" dirty="0" smtClean="0">
              <a:solidFill>
                <a:schemeClr val="tx1"/>
              </a:solidFill>
              <a:latin typeface="Arial Black" pitchFamily="34" charset="0"/>
            </a:endParaRPr>
          </a:p>
          <a:p>
            <a:pPr algn="l"/>
            <a:r>
              <a:rPr lang="en-US" sz="1300" b="1" dirty="0" smtClean="0">
                <a:solidFill>
                  <a:schemeClr val="tx1"/>
                </a:solidFill>
                <a:latin typeface="Arial Black" pitchFamily="34" charset="0"/>
              </a:rPr>
              <a:t>ACEP </a:t>
            </a:r>
            <a:r>
              <a:rPr lang="en-US" sz="1300" b="1" dirty="0">
                <a:solidFill>
                  <a:schemeClr val="tx1"/>
                </a:solidFill>
                <a:latin typeface="Arial Black" pitchFamily="34" charset="0"/>
              </a:rPr>
              <a:t>is based on the premise that the safety examinations taking place in the normal operation of the container meet the CSC’s five year and the thirty month examination requirements. </a:t>
            </a:r>
            <a:endParaRPr lang="en-US" sz="1300" b="1" dirty="0" smtClean="0">
              <a:solidFill>
                <a:schemeClr val="tx1"/>
              </a:solidFill>
              <a:latin typeface="Arial Black" pitchFamily="34" charset="0"/>
            </a:endParaRPr>
          </a:p>
          <a:p>
            <a:pPr algn="l"/>
            <a:endParaRPr lang="en-US" sz="1300" b="1" dirty="0" smtClean="0">
              <a:solidFill>
                <a:schemeClr val="tx1"/>
              </a:solidFill>
              <a:latin typeface="Arial Black" pitchFamily="34" charset="0"/>
            </a:endParaRPr>
          </a:p>
          <a:p>
            <a:pPr algn="l"/>
            <a:r>
              <a:rPr lang="en-US" sz="1300" b="1" dirty="0" smtClean="0">
                <a:solidFill>
                  <a:schemeClr val="tx1"/>
                </a:solidFill>
                <a:latin typeface="Arial Black" pitchFamily="34" charset="0"/>
              </a:rPr>
              <a:t>Normal </a:t>
            </a:r>
            <a:r>
              <a:rPr lang="en-US" sz="1300" b="1" dirty="0">
                <a:solidFill>
                  <a:schemeClr val="tx1"/>
                </a:solidFill>
                <a:latin typeface="Arial Black" pitchFamily="34" charset="0"/>
              </a:rPr>
              <a:t>operating inspections include off-hire and on-hire </a:t>
            </a:r>
            <a:r>
              <a:rPr lang="en-US" sz="1300" b="1" dirty="0" smtClean="0">
                <a:solidFill>
                  <a:schemeClr val="tx1"/>
                </a:solidFill>
                <a:latin typeface="Arial Black" pitchFamily="34" charset="0"/>
              </a:rPr>
              <a:t>inspections </a:t>
            </a:r>
            <a:r>
              <a:rPr lang="en-US" sz="1300" b="1" dirty="0">
                <a:solidFill>
                  <a:schemeClr val="tx1"/>
                </a:solidFill>
                <a:latin typeface="Arial Black" pitchFamily="34" charset="0"/>
              </a:rPr>
              <a:t>for leased containers and in-service inspections for </a:t>
            </a:r>
            <a:r>
              <a:rPr lang="en-US" sz="1300" b="1" dirty="0" smtClean="0">
                <a:solidFill>
                  <a:schemeClr val="tx1"/>
                </a:solidFill>
                <a:latin typeface="Arial Black" pitchFamily="34" charset="0"/>
              </a:rPr>
              <a:t>shipping </a:t>
            </a:r>
            <a:r>
              <a:rPr lang="en-US" sz="1300" b="1" dirty="0">
                <a:solidFill>
                  <a:schemeClr val="tx1"/>
                </a:solidFill>
                <a:latin typeface="Arial Black" pitchFamily="34" charset="0"/>
              </a:rPr>
              <a:t>line operating containers. </a:t>
            </a:r>
          </a:p>
          <a:p>
            <a:pPr algn="l"/>
            <a:r>
              <a:rPr lang="en-US" sz="1300" b="1" dirty="0">
                <a:solidFill>
                  <a:schemeClr val="tx1"/>
                </a:solidFill>
                <a:latin typeface="Arial Black" pitchFamily="34" charset="0"/>
              </a:rPr>
              <a:t>Unlike the Periodic Examination Scheme, the Approved </a:t>
            </a:r>
            <a:r>
              <a:rPr lang="en-US" sz="1300" b="1" dirty="0" smtClean="0">
                <a:solidFill>
                  <a:schemeClr val="tx1"/>
                </a:solidFill>
                <a:latin typeface="Arial Black" pitchFamily="34" charset="0"/>
              </a:rPr>
              <a:t>Continuous </a:t>
            </a:r>
            <a:r>
              <a:rPr lang="en-US" sz="1300" b="1" dirty="0">
                <a:solidFill>
                  <a:schemeClr val="tx1"/>
                </a:solidFill>
                <a:latin typeface="Arial Black" pitchFamily="34" charset="0"/>
              </a:rPr>
              <a:t>Examination </a:t>
            </a:r>
            <a:r>
              <a:rPr lang="en-US" sz="1300" b="1" dirty="0" smtClean="0">
                <a:solidFill>
                  <a:schemeClr val="tx1"/>
                </a:solidFill>
                <a:latin typeface="Arial Black" pitchFamily="34" charset="0"/>
              </a:rPr>
              <a:t>programs </a:t>
            </a:r>
          </a:p>
          <a:p>
            <a:pPr algn="l"/>
            <a:r>
              <a:rPr lang="en-US" sz="1300" b="1" dirty="0" smtClean="0">
                <a:solidFill>
                  <a:schemeClr val="tx1"/>
                </a:solidFill>
                <a:latin typeface="Arial Black" pitchFamily="34" charset="0"/>
              </a:rPr>
              <a:t>do </a:t>
            </a:r>
            <a:r>
              <a:rPr lang="en-US" sz="1300" b="1" dirty="0">
                <a:solidFill>
                  <a:schemeClr val="tx1"/>
                </a:solidFill>
                <a:latin typeface="Arial Black" pitchFamily="34" charset="0"/>
              </a:rPr>
              <a:t>not have expiration </a:t>
            </a:r>
            <a:r>
              <a:rPr lang="en-US" sz="1300" b="1" dirty="0" smtClean="0">
                <a:solidFill>
                  <a:schemeClr val="tx1"/>
                </a:solidFill>
                <a:latin typeface="Arial Black" pitchFamily="34" charset="0"/>
              </a:rPr>
              <a:t>dates</a:t>
            </a:r>
            <a:r>
              <a:rPr lang="en-US" sz="1300" b="1" dirty="0">
                <a:solidFill>
                  <a:schemeClr val="tx1"/>
                </a:solidFill>
                <a:latin typeface="Arial Black" pitchFamily="34" charset="0"/>
              </a:rPr>
              <a:t>. </a:t>
            </a:r>
          </a:p>
          <a:p>
            <a:pPr algn="l"/>
            <a:endParaRPr lang="en-US" sz="1300" b="1" dirty="0" smtClean="0">
              <a:solidFill>
                <a:schemeClr val="tx1"/>
              </a:solidFill>
              <a:latin typeface="Arial Black" pitchFamily="34" charset="0"/>
            </a:endParaRPr>
          </a:p>
          <a:p>
            <a:pPr algn="l"/>
            <a:r>
              <a:rPr lang="en-US" sz="1300" b="1" dirty="0" smtClean="0">
                <a:solidFill>
                  <a:schemeClr val="tx1"/>
                </a:solidFill>
                <a:latin typeface="Arial Black" pitchFamily="34" charset="0"/>
              </a:rPr>
              <a:t>ACEP </a:t>
            </a:r>
            <a:r>
              <a:rPr lang="en-US" sz="1300" b="1" dirty="0">
                <a:solidFill>
                  <a:schemeClr val="tx1"/>
                </a:solidFill>
                <a:latin typeface="Arial Black" pitchFamily="34" charset="0"/>
              </a:rPr>
              <a:t>is assigned to the owner/operator of the container by the </a:t>
            </a:r>
            <a:r>
              <a:rPr lang="en-US" sz="1300" b="1" dirty="0" smtClean="0">
                <a:solidFill>
                  <a:schemeClr val="tx1"/>
                </a:solidFill>
                <a:latin typeface="Arial Black" pitchFamily="34" charset="0"/>
              </a:rPr>
              <a:t>Classification organizations</a:t>
            </a:r>
          </a:p>
          <a:p>
            <a:pPr algn="l"/>
            <a:r>
              <a:rPr lang="en-US" sz="1300" b="1" dirty="0" smtClean="0">
                <a:solidFill>
                  <a:schemeClr val="tx1"/>
                </a:solidFill>
                <a:latin typeface="Arial Black" pitchFamily="34" charset="0"/>
              </a:rPr>
              <a:t>			BV Bureau </a:t>
            </a:r>
            <a:r>
              <a:rPr lang="en-US" sz="1300" b="1" dirty="0" err="1" smtClean="0">
                <a:solidFill>
                  <a:schemeClr val="tx1"/>
                </a:solidFill>
                <a:latin typeface="Arial Black" pitchFamily="34" charset="0"/>
              </a:rPr>
              <a:t>Veritas</a:t>
            </a:r>
            <a:endParaRPr lang="en-US" sz="1300" b="1" dirty="0" smtClean="0">
              <a:solidFill>
                <a:schemeClr val="tx1"/>
              </a:solidFill>
              <a:latin typeface="Arial Black" pitchFamily="34" charset="0"/>
            </a:endParaRPr>
          </a:p>
          <a:p>
            <a:pPr algn="l"/>
            <a:r>
              <a:rPr lang="en-US" sz="1300" b="1" dirty="0" smtClean="0">
                <a:solidFill>
                  <a:schemeClr val="tx1"/>
                </a:solidFill>
                <a:latin typeface="Arial Black" pitchFamily="34" charset="0"/>
              </a:rPr>
              <a:t>			GL </a:t>
            </a:r>
            <a:r>
              <a:rPr lang="en-US" sz="1300" b="1" dirty="0" err="1" smtClean="0">
                <a:solidFill>
                  <a:schemeClr val="tx1"/>
                </a:solidFill>
                <a:latin typeface="Arial Black" pitchFamily="34" charset="0"/>
              </a:rPr>
              <a:t>Germanischer</a:t>
            </a:r>
            <a:r>
              <a:rPr lang="en-US" sz="1300" b="1" dirty="0" smtClean="0">
                <a:solidFill>
                  <a:schemeClr val="tx1"/>
                </a:solidFill>
                <a:latin typeface="Arial Black" pitchFamily="34" charset="0"/>
              </a:rPr>
              <a:t> Lloyd  </a:t>
            </a:r>
          </a:p>
          <a:p>
            <a:pPr algn="l"/>
            <a:r>
              <a:rPr lang="en-US" sz="1300" b="1" dirty="0" smtClean="0">
                <a:solidFill>
                  <a:schemeClr val="tx1"/>
                </a:solidFill>
                <a:latin typeface="Arial Black" pitchFamily="34" charset="0"/>
              </a:rPr>
              <a:t>			CCS (China Classification Society)</a:t>
            </a:r>
          </a:p>
          <a:p>
            <a:pPr algn="l"/>
            <a:r>
              <a:rPr lang="en-US" sz="1300" b="1" dirty="0" smtClean="0">
                <a:solidFill>
                  <a:schemeClr val="tx1"/>
                </a:solidFill>
                <a:latin typeface="Arial Black" pitchFamily="34" charset="0"/>
              </a:rPr>
              <a:t>			and others                                             </a:t>
            </a:r>
          </a:p>
          <a:p>
            <a:pPr algn="l"/>
            <a:r>
              <a:rPr lang="en-US" sz="1300" b="1" dirty="0" smtClean="0">
                <a:solidFill>
                  <a:schemeClr val="tx1"/>
                </a:solidFill>
                <a:latin typeface="Arial Black" pitchFamily="34" charset="0"/>
              </a:rPr>
              <a:t> </a:t>
            </a:r>
            <a:endParaRPr lang="en-US" sz="1300" b="1"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pPr algn="l"/>
            <a:r>
              <a:rPr lang="en-US" sz="2000" b="1" u="sng" dirty="0">
                <a:solidFill>
                  <a:srgbClr val="002060"/>
                </a:solidFill>
                <a:latin typeface="Arial Black" pitchFamily="34" charset="0"/>
              </a:rPr>
              <a:t>Safety approval plate with Approved Continuous </a:t>
            </a:r>
            <a:r>
              <a:rPr lang="en-US" sz="2000" b="1" u="sng" dirty="0" smtClean="0">
                <a:solidFill>
                  <a:srgbClr val="002060"/>
                </a:solidFill>
                <a:latin typeface="Arial Black" pitchFamily="34" charset="0"/>
              </a:rPr>
              <a:t>Examination </a:t>
            </a:r>
            <a:r>
              <a:rPr lang="en-US" sz="2000" b="1" u="sng" dirty="0">
                <a:solidFill>
                  <a:srgbClr val="002060"/>
                </a:solidFill>
                <a:latin typeface="Arial Black" pitchFamily="34" charset="0"/>
              </a:rPr>
              <a:t>Program (ACEP)</a:t>
            </a:r>
            <a:r>
              <a:rPr lang="en-US" sz="1200" b="1" dirty="0">
                <a:solidFill>
                  <a:schemeClr val="tx1"/>
                </a:solidFill>
                <a:latin typeface="Arial Black" pitchFamily="34" charset="0"/>
              </a:rPr>
              <a:t> </a:t>
            </a:r>
            <a:endParaRPr lang="en-US" sz="1200" b="1" dirty="0" smtClean="0">
              <a:solidFill>
                <a:schemeClr val="tx1"/>
              </a:solidFill>
              <a:latin typeface="Arial Black" pitchFamily="34" charset="0"/>
            </a:endParaRPr>
          </a:p>
          <a:p>
            <a:pPr algn="l"/>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Approved </a:t>
            </a:r>
            <a:r>
              <a:rPr lang="en-US" sz="1200" b="1" dirty="0">
                <a:solidFill>
                  <a:schemeClr val="tx1"/>
                </a:solidFill>
                <a:latin typeface="Arial Black" pitchFamily="34" charset="0"/>
              </a:rPr>
              <a:t>Continuous Examination Program - ACEP </a:t>
            </a:r>
          </a:p>
          <a:p>
            <a:pPr algn="l"/>
            <a:r>
              <a:rPr lang="en-US" sz="1200" b="1" dirty="0">
                <a:solidFill>
                  <a:schemeClr val="tx1"/>
                </a:solidFill>
                <a:latin typeface="Arial Black" pitchFamily="34" charset="0"/>
              </a:rPr>
              <a:t>Country code where the approval for the ACEP was granted </a:t>
            </a:r>
          </a:p>
          <a:p>
            <a:pPr algn="l"/>
            <a:r>
              <a:rPr lang="en-US" sz="1200" b="1" dirty="0">
                <a:solidFill>
                  <a:schemeClr val="tx1"/>
                </a:solidFill>
                <a:latin typeface="Arial Black" pitchFamily="34" charset="0"/>
              </a:rPr>
              <a:t>Year when the approval for the ACEP was granted (this is not an expiration date) </a:t>
            </a:r>
          </a:p>
          <a:p>
            <a:pPr algn="l"/>
            <a:r>
              <a:rPr lang="en-US" sz="1200" b="1" dirty="0">
                <a:solidFill>
                  <a:schemeClr val="tx1"/>
                </a:solidFill>
                <a:latin typeface="Arial Black" pitchFamily="34" charset="0"/>
              </a:rPr>
              <a:t>ACEP registration number </a:t>
            </a:r>
            <a:r>
              <a:rPr lang="en-US" sz="1200" b="1" dirty="0" smtClean="0">
                <a:solidFill>
                  <a:schemeClr val="tx1"/>
                </a:solidFill>
                <a:latin typeface="Arial Black" pitchFamily="34" charset="0"/>
              </a:rPr>
              <a:t>ACEP</a:t>
            </a:r>
            <a:endParaRPr lang="en-US" sz="1200" b="1" dirty="0">
              <a:solidFill>
                <a:schemeClr val="tx1"/>
              </a:solidFill>
              <a:latin typeface="Arial Black"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4139952" y="2852936"/>
            <a:ext cx="2838822" cy="387761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7380312" y="3789040"/>
            <a:ext cx="857250" cy="1905000"/>
          </a:xfrm>
          <a:prstGeom prst="rect">
            <a:avLst/>
          </a:prstGeom>
          <a:noFill/>
          <a:ln w="9525">
            <a:noFill/>
            <a:miter lim="800000"/>
            <a:headEnd/>
            <a:tailEnd/>
          </a:ln>
        </p:spPr>
      </p:pic>
      <p:sp>
        <p:nvSpPr>
          <p:cNvPr id="5" name="Tijdelijke aanduiding voor dianummer 4"/>
          <p:cNvSpPr>
            <a:spLocks noGrp="1"/>
          </p:cNvSpPr>
          <p:nvPr>
            <p:ph type="sldNum" sz="quarter" idx="12"/>
          </p:nvPr>
        </p:nvSpPr>
        <p:spPr/>
        <p:txBody>
          <a:bodyPr/>
          <a:lstStyle/>
          <a:p>
            <a:fld id="{5022285A-1F20-41F4-A090-3AAF5A7E31C8}" type="slidenum">
              <a:rPr lang="en-US" smtClean="0"/>
              <a:pPr/>
              <a:t>76</a:t>
            </a:fld>
            <a:endParaRPr lang="en-US"/>
          </a:p>
        </p:txBody>
      </p:sp>
      <p:sp>
        <p:nvSpPr>
          <p:cNvPr id="8" name="Tekstvak 7"/>
          <p:cNvSpPr txBox="1"/>
          <p:nvPr/>
        </p:nvSpPr>
        <p:spPr>
          <a:xfrm>
            <a:off x="7092280" y="3284984"/>
            <a:ext cx="1368152" cy="400110"/>
          </a:xfrm>
          <a:prstGeom prst="rect">
            <a:avLst/>
          </a:prstGeom>
          <a:noFill/>
        </p:spPr>
        <p:txBody>
          <a:bodyPr wrap="square" rtlCol="0">
            <a:spAutoFit/>
          </a:bodyPr>
          <a:lstStyle/>
          <a:p>
            <a:r>
              <a:rPr lang="en-US" sz="2000" b="1" dirty="0" smtClean="0">
                <a:solidFill>
                  <a:schemeClr val="accent1">
                    <a:lumMod val="75000"/>
                  </a:schemeClr>
                </a:solidFill>
              </a:rPr>
              <a:t>Decal ACEP</a:t>
            </a:r>
            <a:endParaRPr lang="en-US" sz="2000" b="1" dirty="0">
              <a:solidFill>
                <a:schemeClr val="accent1">
                  <a:lumMod val="75000"/>
                </a:schemeClr>
              </a:solidFill>
            </a:endParaRPr>
          </a:p>
        </p:txBody>
      </p:sp>
      <p:sp>
        <p:nvSpPr>
          <p:cNvPr id="10" name="Tekstvak 9"/>
          <p:cNvSpPr txBox="1"/>
          <p:nvPr/>
        </p:nvSpPr>
        <p:spPr>
          <a:xfrm>
            <a:off x="179512" y="3140968"/>
            <a:ext cx="2448272" cy="461665"/>
          </a:xfrm>
          <a:prstGeom prst="rect">
            <a:avLst/>
          </a:prstGeom>
          <a:noFill/>
          <a:ln w="12700" cmpd="sng">
            <a:solidFill>
              <a:schemeClr val="accent1"/>
            </a:solidFill>
          </a:ln>
        </p:spPr>
        <p:txBody>
          <a:bodyPr wrap="square" rtlCol="0">
            <a:spAutoFit/>
          </a:bodyPr>
          <a:lstStyle/>
          <a:p>
            <a:r>
              <a:rPr lang="en-US" sz="1200" b="1" dirty="0" smtClean="0">
                <a:solidFill>
                  <a:schemeClr val="accent1">
                    <a:lumMod val="75000"/>
                  </a:schemeClr>
                </a:solidFill>
              </a:rPr>
              <a:t>Approved Continuous Examination </a:t>
            </a:r>
          </a:p>
          <a:p>
            <a:r>
              <a:rPr lang="en-US" sz="1200" b="1" dirty="0" smtClean="0">
                <a:solidFill>
                  <a:schemeClr val="accent1">
                    <a:lumMod val="75000"/>
                  </a:schemeClr>
                </a:solidFill>
              </a:rPr>
              <a:t>Program - ACEP</a:t>
            </a:r>
            <a:endParaRPr lang="en-US" sz="1200" dirty="0"/>
          </a:p>
        </p:txBody>
      </p:sp>
      <p:sp>
        <p:nvSpPr>
          <p:cNvPr id="12" name="Tekstvak 11"/>
          <p:cNvSpPr txBox="1"/>
          <p:nvPr/>
        </p:nvSpPr>
        <p:spPr>
          <a:xfrm>
            <a:off x="179512" y="3717032"/>
            <a:ext cx="2448272" cy="461665"/>
          </a:xfrm>
          <a:prstGeom prst="rect">
            <a:avLst/>
          </a:prstGeom>
          <a:noFill/>
          <a:ln w="12700" cmpd="sng">
            <a:solidFill>
              <a:schemeClr val="accent1"/>
            </a:solidFill>
          </a:ln>
        </p:spPr>
        <p:txBody>
          <a:bodyPr wrap="square" rtlCol="0">
            <a:spAutoFit/>
          </a:bodyPr>
          <a:lstStyle/>
          <a:p>
            <a:r>
              <a:rPr lang="en-US" sz="1200" b="1" dirty="0" smtClean="0">
                <a:solidFill>
                  <a:schemeClr val="accent1">
                    <a:lumMod val="75000"/>
                  </a:schemeClr>
                </a:solidFill>
              </a:rPr>
              <a:t>Country code where the approval for the ACEP was granted </a:t>
            </a:r>
            <a:endParaRPr lang="en-US" sz="1200" b="1" dirty="0">
              <a:solidFill>
                <a:schemeClr val="accent1">
                  <a:lumMod val="75000"/>
                </a:schemeClr>
              </a:solidFill>
            </a:endParaRPr>
          </a:p>
        </p:txBody>
      </p:sp>
      <p:sp>
        <p:nvSpPr>
          <p:cNvPr id="13" name="Tekstvak 12"/>
          <p:cNvSpPr txBox="1"/>
          <p:nvPr/>
        </p:nvSpPr>
        <p:spPr>
          <a:xfrm>
            <a:off x="179512" y="4437112"/>
            <a:ext cx="2448272" cy="646331"/>
          </a:xfrm>
          <a:prstGeom prst="rect">
            <a:avLst/>
          </a:prstGeom>
          <a:noFill/>
          <a:ln w="12700" cmpd="sng">
            <a:solidFill>
              <a:schemeClr val="accent1"/>
            </a:solidFill>
          </a:ln>
        </p:spPr>
        <p:txBody>
          <a:bodyPr wrap="square" rtlCol="0">
            <a:spAutoFit/>
          </a:bodyPr>
          <a:lstStyle/>
          <a:p>
            <a:r>
              <a:rPr lang="en-US" sz="1200" b="1" dirty="0" smtClean="0">
                <a:solidFill>
                  <a:schemeClr val="accent1">
                    <a:lumMod val="75000"/>
                  </a:schemeClr>
                </a:solidFill>
              </a:rPr>
              <a:t>Year when the approval for the ACEP was granted </a:t>
            </a:r>
          </a:p>
          <a:p>
            <a:r>
              <a:rPr lang="en-US" sz="1200" b="1" dirty="0" smtClean="0">
                <a:solidFill>
                  <a:schemeClr val="accent1">
                    <a:lumMod val="75000"/>
                  </a:schemeClr>
                </a:solidFill>
              </a:rPr>
              <a:t>(this is not an expiration date) </a:t>
            </a:r>
            <a:endParaRPr lang="en-US" sz="1200" dirty="0"/>
          </a:p>
        </p:txBody>
      </p:sp>
      <p:sp>
        <p:nvSpPr>
          <p:cNvPr id="14" name="Tekstvak 13"/>
          <p:cNvSpPr txBox="1"/>
          <p:nvPr/>
        </p:nvSpPr>
        <p:spPr>
          <a:xfrm>
            <a:off x="179512" y="5229200"/>
            <a:ext cx="2448272" cy="461665"/>
          </a:xfrm>
          <a:prstGeom prst="rect">
            <a:avLst/>
          </a:prstGeom>
          <a:noFill/>
          <a:ln w="12700" cmpd="sng">
            <a:solidFill>
              <a:schemeClr val="accent1"/>
            </a:solidFill>
          </a:ln>
        </p:spPr>
        <p:txBody>
          <a:bodyPr wrap="square" rtlCol="0">
            <a:spAutoFit/>
          </a:bodyPr>
          <a:lstStyle/>
          <a:p>
            <a:r>
              <a:rPr lang="en-US" sz="1200" b="1" dirty="0" smtClean="0">
                <a:solidFill>
                  <a:schemeClr val="accent1">
                    <a:lumMod val="75000"/>
                  </a:schemeClr>
                </a:solidFill>
              </a:rPr>
              <a:t>ACEP Registration number</a:t>
            </a:r>
          </a:p>
          <a:p>
            <a:r>
              <a:rPr lang="en-US" sz="1200" b="1" dirty="0">
                <a:solidFill>
                  <a:schemeClr val="accent1">
                    <a:lumMod val="75000"/>
                  </a:schemeClr>
                </a:solidFill>
              </a:rPr>
              <a:t>t</a:t>
            </a:r>
            <a:r>
              <a:rPr lang="en-US" sz="1200" b="1" dirty="0" smtClean="0">
                <a:solidFill>
                  <a:schemeClr val="accent1">
                    <a:lumMod val="75000"/>
                  </a:schemeClr>
                </a:solidFill>
              </a:rPr>
              <a:t>hat is granted   </a:t>
            </a:r>
            <a:endParaRPr lang="en-US" sz="1200" dirty="0"/>
          </a:p>
        </p:txBody>
      </p:sp>
      <p:sp>
        <p:nvSpPr>
          <p:cNvPr id="15" name="PIJL-RECHTS 14"/>
          <p:cNvSpPr/>
          <p:nvPr/>
        </p:nvSpPr>
        <p:spPr>
          <a:xfrm rot="924001">
            <a:off x="2595881" y="3841622"/>
            <a:ext cx="3132377" cy="18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JL-RECHTS 15"/>
          <p:cNvSpPr/>
          <p:nvPr/>
        </p:nvSpPr>
        <p:spPr>
          <a:xfrm rot="924001">
            <a:off x="2595880" y="4273670"/>
            <a:ext cx="3132377" cy="18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JL-RECHTS 16"/>
          <p:cNvSpPr/>
          <p:nvPr/>
        </p:nvSpPr>
        <p:spPr>
          <a:xfrm rot="696421">
            <a:off x="2614190" y="4822360"/>
            <a:ext cx="3132377" cy="18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JL-RECHTS 17"/>
          <p:cNvSpPr/>
          <p:nvPr/>
        </p:nvSpPr>
        <p:spPr>
          <a:xfrm>
            <a:off x="2627784" y="5373216"/>
            <a:ext cx="3132377" cy="18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endParaRPr lang="en-US" sz="1100" dirty="0"/>
          </a:p>
          <a:p>
            <a:pPr algn="l"/>
            <a:r>
              <a:rPr lang="en-US" sz="2000" b="1" u="sng" dirty="0">
                <a:solidFill>
                  <a:srgbClr val="002060"/>
                </a:solidFill>
                <a:latin typeface="Arial Black" pitchFamily="34" charset="0"/>
              </a:rPr>
              <a:t>Safety Examination Standards </a:t>
            </a:r>
            <a:endParaRPr lang="en-US" sz="2000" b="1" u="sng" dirty="0" smtClean="0">
              <a:solidFill>
                <a:srgbClr val="002060"/>
              </a:solidFill>
              <a:latin typeface="Arial Black" pitchFamily="34" charset="0"/>
            </a:endParaRPr>
          </a:p>
          <a:p>
            <a:pPr algn="l"/>
            <a:endParaRPr lang="en-US" sz="2000" b="1" dirty="0">
              <a:solidFill>
                <a:schemeClr val="accent1"/>
              </a:solidFill>
            </a:endParaRPr>
          </a:p>
          <a:p>
            <a:pPr algn="l"/>
            <a:r>
              <a:rPr lang="en-US" sz="1200" b="1" dirty="0">
                <a:solidFill>
                  <a:schemeClr val="tx1"/>
                </a:solidFill>
                <a:latin typeface="Arial Black" pitchFamily="34" charset="0"/>
              </a:rPr>
              <a:t>The standards that apply for safety examinations are those agreed upon between the administration of the contracting party and the container owner/operator at the time of the assignment of the ACEP approval. </a:t>
            </a:r>
            <a:endParaRPr lang="en-US" sz="1200" b="1" dirty="0" smtClean="0">
              <a:solidFill>
                <a:schemeClr val="tx1"/>
              </a:solidFill>
              <a:latin typeface="Arial Black" pitchFamily="34" charset="0"/>
            </a:endParaRPr>
          </a:p>
          <a:p>
            <a:pPr algn="l"/>
            <a:endParaRPr lang="en-US" sz="1200" b="1" dirty="0">
              <a:solidFill>
                <a:schemeClr val="tx1"/>
              </a:solidFill>
              <a:latin typeface="Arial Black" pitchFamily="34" charset="0"/>
            </a:endParaRPr>
          </a:p>
          <a:p>
            <a:pPr algn="l"/>
            <a:r>
              <a:rPr lang="en-US" sz="1200" b="1" dirty="0">
                <a:solidFill>
                  <a:schemeClr val="tx1"/>
                </a:solidFill>
                <a:latin typeface="Arial Black" pitchFamily="34" charset="0"/>
              </a:rPr>
              <a:t>Standards will vary depending on location, but usually as a minimum, large deflections, cracks and tears, </a:t>
            </a:r>
            <a:r>
              <a:rPr lang="en-US" sz="1200" b="1" dirty="0" smtClean="0">
                <a:solidFill>
                  <a:schemeClr val="tx1"/>
                </a:solidFill>
                <a:latin typeface="Arial Black" pitchFamily="34" charset="0"/>
              </a:rPr>
              <a:t>missing </a:t>
            </a:r>
            <a:r>
              <a:rPr lang="en-US" sz="1200" b="1" dirty="0">
                <a:solidFill>
                  <a:schemeClr val="tx1"/>
                </a:solidFill>
                <a:latin typeface="Arial Black" pitchFamily="34" charset="0"/>
              </a:rPr>
              <a:t>parts involving structurally significant components that could present safety risks to personnel are not allowed. </a:t>
            </a:r>
          </a:p>
          <a:p>
            <a:pPr algn="l"/>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Party </a:t>
            </a:r>
            <a:r>
              <a:rPr lang="en-US" sz="1200" b="1" dirty="0">
                <a:solidFill>
                  <a:schemeClr val="tx1"/>
                </a:solidFill>
                <a:latin typeface="Arial Black" pitchFamily="34" charset="0"/>
              </a:rPr>
              <a:t>Responsible for Safety Examinations </a:t>
            </a:r>
          </a:p>
          <a:p>
            <a:pPr algn="l"/>
            <a:r>
              <a:rPr lang="en-US" sz="1200" b="1" dirty="0">
                <a:solidFill>
                  <a:schemeClr val="tx1"/>
                </a:solidFill>
                <a:latin typeface="Arial Black" pitchFamily="34" charset="0"/>
              </a:rPr>
              <a:t>Although the CSC regulations assign responsibility for examinations to the container </a:t>
            </a:r>
            <a:r>
              <a:rPr lang="en-US" sz="1200" b="1" dirty="0" smtClean="0">
                <a:solidFill>
                  <a:schemeClr val="tx1"/>
                </a:solidFill>
                <a:latin typeface="Arial Black" pitchFamily="34" charset="0"/>
              </a:rPr>
              <a:t>owner practical </a:t>
            </a:r>
            <a:r>
              <a:rPr lang="en-US" sz="1200" b="1" dirty="0">
                <a:solidFill>
                  <a:schemeClr val="tx1"/>
                </a:solidFill>
                <a:latin typeface="Arial Black" pitchFamily="34" charset="0"/>
              </a:rPr>
              <a:t>considerations, commercial practice, and contractual agreements transfer the responsibility to the party in possession of the container </a:t>
            </a:r>
            <a:r>
              <a:rPr lang="en-US" sz="1200" b="1" dirty="0" smtClean="0">
                <a:solidFill>
                  <a:schemeClr val="tx1"/>
                </a:solidFill>
                <a:latin typeface="Arial Black" pitchFamily="34" charset="0"/>
              </a:rPr>
              <a:t>(e.g. in </a:t>
            </a:r>
            <a:r>
              <a:rPr lang="en-US" sz="1200" b="1" dirty="0">
                <a:solidFill>
                  <a:schemeClr val="tx1"/>
                </a:solidFill>
                <a:latin typeface="Arial Black" pitchFamily="34" charset="0"/>
              </a:rPr>
              <a:t>the case of equipment being interchanged between owners and </a:t>
            </a:r>
            <a:r>
              <a:rPr lang="en-US" sz="1200" b="1" dirty="0" smtClean="0">
                <a:solidFill>
                  <a:schemeClr val="tx1"/>
                </a:solidFill>
                <a:latin typeface="Arial Black" pitchFamily="34" charset="0"/>
              </a:rPr>
              <a:t>users.) </a:t>
            </a:r>
            <a:endParaRPr lang="en-US" sz="1200" b="1"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pPr algn="l"/>
            <a:r>
              <a:rPr lang="en-US" sz="2000" b="1" u="sng" dirty="0" smtClean="0">
                <a:solidFill>
                  <a:srgbClr val="002060"/>
                </a:solidFill>
                <a:latin typeface="Arial Black" pitchFamily="34" charset="0"/>
              </a:rPr>
              <a:t>Consolidated </a:t>
            </a:r>
            <a:r>
              <a:rPr lang="en-US" sz="2000" b="1" u="sng" dirty="0">
                <a:solidFill>
                  <a:srgbClr val="002060"/>
                </a:solidFill>
                <a:latin typeface="Arial Black" pitchFamily="34" charset="0"/>
              </a:rPr>
              <a:t>Data Plate </a:t>
            </a:r>
          </a:p>
          <a:p>
            <a:endParaRPr lang="en-US" sz="1200" b="1" dirty="0" smtClean="0">
              <a:solidFill>
                <a:schemeClr val="tx1"/>
              </a:solidFill>
              <a:latin typeface="Arial Black" pitchFamily="34" charset="0"/>
            </a:endParaRPr>
          </a:p>
          <a:p>
            <a:r>
              <a:rPr lang="en-US" sz="1200" b="1" dirty="0" smtClean="0">
                <a:solidFill>
                  <a:schemeClr val="tx1"/>
                </a:solidFill>
                <a:latin typeface="Arial Black" pitchFamily="34" charset="0"/>
              </a:rPr>
              <a:t>In </a:t>
            </a:r>
            <a:r>
              <a:rPr lang="en-US" sz="1200" b="1" dirty="0">
                <a:solidFill>
                  <a:schemeClr val="tx1"/>
                </a:solidFill>
                <a:latin typeface="Arial Black" pitchFamily="34" charset="0"/>
              </a:rPr>
              <a:t>addition to the CSC information, the consolidated data plate contains the following information: </a:t>
            </a:r>
            <a:endParaRPr lang="en-US" sz="2000" b="1" dirty="0">
              <a:solidFill>
                <a:schemeClr val="accent1"/>
              </a:solidFill>
            </a:endParaRPr>
          </a:p>
          <a:p>
            <a:pPr algn="l"/>
            <a:r>
              <a:rPr lang="en-US" sz="2000" b="1" dirty="0" smtClean="0">
                <a:solidFill>
                  <a:schemeClr val="accent1"/>
                </a:solidFill>
              </a:rPr>
              <a:t>	</a:t>
            </a:r>
            <a:r>
              <a:rPr lang="en-US" sz="1200" b="1" u="sng" dirty="0" smtClean="0">
                <a:solidFill>
                  <a:schemeClr val="tx1"/>
                </a:solidFill>
                <a:latin typeface="Arial Black" pitchFamily="34" charset="0"/>
              </a:rPr>
              <a:t>TIR </a:t>
            </a:r>
            <a:r>
              <a:rPr lang="en-US" sz="1200" b="1" u="sng" dirty="0">
                <a:solidFill>
                  <a:schemeClr val="tx1"/>
                </a:solidFill>
                <a:latin typeface="Arial Black" pitchFamily="34" charset="0"/>
              </a:rPr>
              <a:t>Approval </a:t>
            </a:r>
          </a:p>
          <a:p>
            <a:pPr algn="l"/>
            <a:r>
              <a:rPr lang="en-US" sz="1200" b="1" dirty="0" smtClean="0">
                <a:solidFill>
                  <a:schemeClr val="tx1"/>
                </a:solidFill>
                <a:latin typeface="Arial Black" pitchFamily="34" charset="0"/>
              </a:rPr>
              <a:t>	Confirmation </a:t>
            </a:r>
            <a:r>
              <a:rPr lang="en-US" sz="1200" b="1" dirty="0">
                <a:solidFill>
                  <a:schemeClr val="tx1"/>
                </a:solidFill>
                <a:latin typeface="Arial Black" pitchFamily="34" charset="0"/>
              </a:rPr>
              <a:t>that the container meets the requirements for </a:t>
            </a:r>
            <a:r>
              <a:rPr lang="en-US" sz="1200" b="1" dirty="0" smtClean="0">
                <a:solidFill>
                  <a:schemeClr val="tx1"/>
                </a:solidFill>
                <a:latin typeface="Arial Black" pitchFamily="34" charset="0"/>
              </a:rPr>
              <a:t>international </a:t>
            </a:r>
            <a:r>
              <a:rPr lang="en-US" sz="1200" b="1" dirty="0">
                <a:solidFill>
                  <a:schemeClr val="tx1"/>
                </a:solidFill>
                <a:latin typeface="Arial Black" pitchFamily="34" charset="0"/>
              </a:rPr>
              <a:t>transport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under </a:t>
            </a:r>
            <a:r>
              <a:rPr lang="en-US" sz="1200" b="1" dirty="0">
                <a:solidFill>
                  <a:schemeClr val="tx1"/>
                </a:solidFill>
                <a:latin typeface="Arial Black" pitchFamily="34" charset="0"/>
              </a:rPr>
              <a:t>customs seal.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The </a:t>
            </a:r>
            <a:r>
              <a:rPr lang="en-US" sz="1200" b="1" dirty="0">
                <a:solidFill>
                  <a:schemeClr val="tx1"/>
                </a:solidFill>
                <a:latin typeface="Arial Black" pitchFamily="34" charset="0"/>
              </a:rPr>
              <a:t>container is designed such that goods cannot be removed </a:t>
            </a:r>
            <a:r>
              <a:rPr lang="en-US" sz="1200" b="1" dirty="0" smtClean="0">
                <a:solidFill>
                  <a:schemeClr val="tx1"/>
                </a:solidFill>
                <a:latin typeface="Arial Black" pitchFamily="34" charset="0"/>
              </a:rPr>
              <a:t>from </a:t>
            </a:r>
            <a:r>
              <a:rPr lang="en-US" sz="1200" b="1" dirty="0">
                <a:solidFill>
                  <a:schemeClr val="tx1"/>
                </a:solidFill>
                <a:latin typeface="Arial Black" pitchFamily="34" charset="0"/>
              </a:rPr>
              <a:t>or introduced into </a:t>
            </a:r>
            <a:endParaRPr lang="en-US" sz="12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the box </a:t>
            </a:r>
            <a:r>
              <a:rPr lang="en-US" sz="1200" b="1" dirty="0">
                <a:solidFill>
                  <a:schemeClr val="tx1"/>
                </a:solidFill>
                <a:latin typeface="Arial Black" pitchFamily="34" charset="0"/>
              </a:rPr>
              <a:t>without breaking the customs </a:t>
            </a:r>
            <a:r>
              <a:rPr lang="en-US" sz="1200" b="1" dirty="0" smtClean="0">
                <a:solidFill>
                  <a:schemeClr val="tx1"/>
                </a:solidFill>
                <a:latin typeface="Arial Black" pitchFamily="34" charset="0"/>
              </a:rPr>
              <a:t>seal </a:t>
            </a:r>
            <a:r>
              <a:rPr lang="en-US" sz="1200" b="1" dirty="0">
                <a:solidFill>
                  <a:schemeClr val="tx1"/>
                </a:solidFill>
                <a:latin typeface="Arial Black" pitchFamily="34" charset="0"/>
              </a:rPr>
              <a:t>or </a:t>
            </a:r>
            <a:r>
              <a:rPr lang="en-US" sz="1200" b="1" dirty="0" smtClean="0">
                <a:solidFill>
                  <a:schemeClr val="tx1"/>
                </a:solidFill>
                <a:latin typeface="Arial Black" pitchFamily="34" charset="0"/>
              </a:rPr>
              <a:t>without </a:t>
            </a:r>
            <a:r>
              <a:rPr lang="en-US" sz="1200" b="1" dirty="0">
                <a:solidFill>
                  <a:schemeClr val="tx1"/>
                </a:solidFill>
                <a:latin typeface="Arial Black" pitchFamily="34" charset="0"/>
              </a:rPr>
              <a:t>leaving obvious traces </a:t>
            </a:r>
            <a:r>
              <a:rPr lang="en-US" sz="1200" b="1" dirty="0" smtClean="0">
                <a:solidFill>
                  <a:schemeClr val="tx1"/>
                </a:solidFill>
                <a:latin typeface="Arial Black" pitchFamily="34" charset="0"/>
              </a:rPr>
              <a:t>of</a:t>
            </a: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tampering. </a:t>
            </a:r>
            <a:endParaRPr lang="en-US" sz="1200" b="1" dirty="0" smtClean="0">
              <a:solidFill>
                <a:schemeClr val="tx1"/>
              </a:solidFill>
              <a:latin typeface="Arial Black" pitchFamily="34" charset="0"/>
            </a:endParaRPr>
          </a:p>
          <a:p>
            <a:pPr algn="l"/>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	</a:t>
            </a:r>
            <a:r>
              <a:rPr lang="en-US" sz="1200" b="1" u="sng" dirty="0" smtClean="0">
                <a:solidFill>
                  <a:schemeClr val="tx1"/>
                </a:solidFill>
                <a:latin typeface="Arial Black" pitchFamily="34" charset="0"/>
              </a:rPr>
              <a:t>Owner’s Identification</a:t>
            </a:r>
          </a:p>
          <a:p>
            <a:pPr algn="l"/>
            <a:r>
              <a:rPr lang="en-US" sz="1200" b="1" dirty="0" smtClean="0">
                <a:solidFill>
                  <a:schemeClr val="tx1"/>
                </a:solidFill>
                <a:latin typeface="Arial Black" pitchFamily="34" charset="0"/>
              </a:rPr>
              <a:t>	Owner’s </a:t>
            </a:r>
            <a:r>
              <a:rPr lang="en-US" sz="1200" b="1" dirty="0">
                <a:solidFill>
                  <a:schemeClr val="tx1"/>
                </a:solidFill>
                <a:latin typeface="Arial Black" pitchFamily="34" charset="0"/>
              </a:rPr>
              <a:t>serial number, name and address. </a:t>
            </a:r>
          </a:p>
          <a:p>
            <a:pPr algn="l"/>
            <a:r>
              <a:rPr lang="en-US" sz="1200" b="1" dirty="0" smtClean="0">
                <a:solidFill>
                  <a:schemeClr val="tx1"/>
                </a:solidFill>
                <a:latin typeface="Arial Black" pitchFamily="34" charset="0"/>
              </a:rPr>
              <a:t>	Floor </a:t>
            </a:r>
            <a:r>
              <a:rPr lang="en-US" sz="1200" b="1" dirty="0">
                <a:solidFill>
                  <a:schemeClr val="tx1"/>
                </a:solidFill>
                <a:latin typeface="Arial Black" pitchFamily="34" charset="0"/>
              </a:rPr>
              <a:t>Treatment - TCT </a:t>
            </a:r>
          </a:p>
          <a:p>
            <a:pPr algn="l"/>
            <a:r>
              <a:rPr lang="en-US" sz="1200" b="1" dirty="0" smtClean="0">
                <a:solidFill>
                  <a:schemeClr val="tx1"/>
                </a:solidFill>
                <a:latin typeface="Arial Black" pitchFamily="34" charset="0"/>
              </a:rPr>
              <a:t>	Confirmation </a:t>
            </a:r>
            <a:r>
              <a:rPr lang="en-US" sz="1200" b="1" dirty="0">
                <a:solidFill>
                  <a:schemeClr val="tx1"/>
                </a:solidFill>
                <a:latin typeface="Arial Black" pitchFamily="34" charset="0"/>
              </a:rPr>
              <a:t>that the wood floor is chemically treated to </a:t>
            </a:r>
            <a:r>
              <a:rPr lang="en-US" sz="1200" b="1" dirty="0" smtClean="0">
                <a:solidFill>
                  <a:schemeClr val="tx1"/>
                </a:solidFill>
                <a:latin typeface="Arial Black" pitchFamily="34" charset="0"/>
              </a:rPr>
              <a:t>prevent infestation per</a:t>
            </a:r>
          </a:p>
          <a:p>
            <a:pPr algn="l"/>
            <a:r>
              <a:rPr lang="en-US" sz="1200" b="1" dirty="0" smtClean="0">
                <a:solidFill>
                  <a:schemeClr val="tx1"/>
                </a:solidFill>
                <a:latin typeface="Arial Black" pitchFamily="34" charset="0"/>
              </a:rPr>
              <a:t>                  </a:t>
            </a:r>
            <a:r>
              <a:rPr lang="en-US" sz="1200" b="1" dirty="0">
                <a:solidFill>
                  <a:schemeClr val="tx1"/>
                </a:solidFill>
                <a:latin typeface="Arial Black" pitchFamily="34" charset="0"/>
              </a:rPr>
              <a:t>Australian regulations. </a:t>
            </a:r>
          </a:p>
          <a:p>
            <a:pPr algn="l"/>
            <a:r>
              <a:rPr lang="en-US" sz="1200" b="1" dirty="0" smtClean="0">
                <a:solidFill>
                  <a:schemeClr val="tx1"/>
                </a:solidFill>
                <a:latin typeface="Arial Black" pitchFamily="34" charset="0"/>
              </a:rPr>
              <a:t>	Manufacturer’s </a:t>
            </a:r>
            <a:r>
              <a:rPr lang="en-US" sz="1200" b="1" dirty="0">
                <a:solidFill>
                  <a:schemeClr val="tx1"/>
                </a:solidFill>
                <a:latin typeface="Arial Black" pitchFamily="34" charset="0"/>
              </a:rPr>
              <a:t>Identification- Name and address. </a:t>
            </a: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79512" y="188640"/>
            <a:ext cx="6048672" cy="648072"/>
          </a:xfrm>
        </p:spPr>
        <p:txBody>
          <a:bodyPr>
            <a:normAutofit/>
          </a:bodyPr>
          <a:lstStyle/>
          <a:p>
            <a:endParaRPr lang="en-US" sz="1100" dirty="0"/>
          </a:p>
          <a:p>
            <a:pPr algn="l"/>
            <a:r>
              <a:rPr lang="en-US" sz="2000" b="1" u="sng" dirty="0">
                <a:solidFill>
                  <a:srgbClr val="002060"/>
                </a:solidFill>
                <a:latin typeface="Arial Black" pitchFamily="34" charset="0"/>
              </a:rPr>
              <a:t>Consolidated Data </a:t>
            </a:r>
            <a:r>
              <a:rPr lang="en-US" sz="2000" b="1" u="sng" dirty="0" smtClean="0">
                <a:solidFill>
                  <a:srgbClr val="002060"/>
                </a:solidFill>
                <a:latin typeface="Arial Black" pitchFamily="34" charset="0"/>
              </a:rPr>
              <a:t>Plate example</a:t>
            </a:r>
            <a:endParaRPr lang="en-US" sz="2000" b="1" u="sng" dirty="0">
              <a:solidFill>
                <a:srgbClr val="002060"/>
              </a:solidFill>
              <a:latin typeface="Arial Black" pitchFamily="34" charset="0"/>
            </a:endParaRPr>
          </a:p>
          <a:p>
            <a:pPr algn="l"/>
            <a:endParaRPr lang="en-US" sz="2000" b="1" dirty="0">
              <a:solidFill>
                <a:schemeClr val="accent1"/>
              </a:solidFill>
            </a:endParaRPr>
          </a:p>
          <a:p>
            <a:pPr algn="l"/>
            <a:endParaRPr lang="en-US" sz="2000" b="1" dirty="0">
              <a:solidFill>
                <a:schemeClr val="accent1"/>
              </a:solidFill>
            </a:endParaRPr>
          </a:p>
          <a:p>
            <a:pPr algn="l"/>
            <a:endParaRPr lang="en-US" sz="2000" b="1" dirty="0">
              <a:solidFill>
                <a:schemeClr val="accent1"/>
              </a:solidFill>
            </a:endParaRPr>
          </a:p>
          <a:p>
            <a:pPr algn="l"/>
            <a:endParaRPr lang="en-US" sz="2000" b="1" dirty="0">
              <a:solidFill>
                <a:schemeClr val="accent1"/>
              </a:solidFill>
            </a:endParaRPr>
          </a:p>
          <a:p>
            <a:pPr algn="l"/>
            <a:endParaRPr lang="en-US" sz="2000" b="1" dirty="0">
              <a:solidFill>
                <a:schemeClr val="accent1"/>
              </a:solidFill>
            </a:endParaRPr>
          </a:p>
        </p:txBody>
      </p:sp>
      <p:pic>
        <p:nvPicPr>
          <p:cNvPr id="5122" name="Picture 2"/>
          <p:cNvPicPr>
            <a:picLocks noChangeAspect="1" noChangeArrowheads="1"/>
          </p:cNvPicPr>
          <p:nvPr/>
        </p:nvPicPr>
        <p:blipFill>
          <a:blip r:embed="rId2" cstate="print"/>
          <a:srcRect/>
          <a:stretch>
            <a:fillRect/>
          </a:stretch>
        </p:blipFill>
        <p:spPr bwMode="auto">
          <a:xfrm>
            <a:off x="1979712" y="1556792"/>
            <a:ext cx="4147964" cy="4032448"/>
          </a:xfrm>
          <a:prstGeom prst="rect">
            <a:avLst/>
          </a:prstGeom>
          <a:noFill/>
          <a:ln w="9525">
            <a:noFill/>
            <a:miter lim="800000"/>
            <a:headEnd/>
            <a:tailEnd/>
          </a:ln>
        </p:spPr>
      </p:pic>
      <p:sp>
        <p:nvSpPr>
          <p:cNvPr id="4" name="Tijdelijke aanduiding voor dianummer 3"/>
          <p:cNvSpPr>
            <a:spLocks noGrp="1"/>
          </p:cNvSpPr>
          <p:nvPr>
            <p:ph type="sldNum" sz="quarter" idx="12"/>
          </p:nvPr>
        </p:nvSpPr>
        <p:spPr/>
        <p:txBody>
          <a:bodyPr/>
          <a:lstStyle/>
          <a:p>
            <a:fld id="{5022285A-1F20-41F4-A090-3AAF5A7E31C8}" type="slidenum">
              <a:rPr lang="en-US" smtClean="0"/>
              <a:pPr/>
              <a:t>79</a:t>
            </a:fld>
            <a:endParaRPr lang="en-US"/>
          </a:p>
        </p:txBody>
      </p:sp>
      <p:sp>
        <p:nvSpPr>
          <p:cNvPr id="6" name="Tekstvak 5"/>
          <p:cNvSpPr txBox="1"/>
          <p:nvPr/>
        </p:nvSpPr>
        <p:spPr>
          <a:xfrm>
            <a:off x="6732240" y="2996952"/>
            <a:ext cx="2268000" cy="369332"/>
          </a:xfrm>
          <a:prstGeom prst="rect">
            <a:avLst/>
          </a:prstGeom>
          <a:noFill/>
          <a:ln w="12700" cmpd="sng">
            <a:solidFill>
              <a:srgbClr val="0070C0"/>
            </a:solidFill>
          </a:ln>
        </p:spPr>
        <p:txBody>
          <a:bodyPr wrap="square" rtlCol="0">
            <a:spAutoFit/>
          </a:bodyPr>
          <a:lstStyle/>
          <a:p>
            <a:pPr algn="ctr"/>
            <a:r>
              <a:rPr lang="en-US" b="1" dirty="0" smtClean="0">
                <a:solidFill>
                  <a:schemeClr val="accent1"/>
                </a:solidFill>
              </a:rPr>
              <a:t>TCT – Floor Treatment  </a:t>
            </a:r>
            <a:endParaRPr lang="en-US" b="1" dirty="0">
              <a:solidFill>
                <a:schemeClr val="accent1"/>
              </a:solidFill>
            </a:endParaRPr>
          </a:p>
        </p:txBody>
      </p:sp>
      <p:sp>
        <p:nvSpPr>
          <p:cNvPr id="7" name="Tekstvak 6"/>
          <p:cNvSpPr txBox="1"/>
          <p:nvPr/>
        </p:nvSpPr>
        <p:spPr>
          <a:xfrm>
            <a:off x="6732240" y="3501008"/>
            <a:ext cx="2052000" cy="369332"/>
          </a:xfrm>
          <a:prstGeom prst="rect">
            <a:avLst/>
          </a:prstGeom>
          <a:noFill/>
          <a:ln w="12700" cmpd="sng">
            <a:solidFill>
              <a:srgbClr val="0070C0"/>
            </a:solidFill>
          </a:ln>
        </p:spPr>
        <p:txBody>
          <a:bodyPr wrap="square" rtlCol="0">
            <a:spAutoFit/>
          </a:bodyPr>
          <a:lstStyle/>
          <a:p>
            <a:pPr algn="ctr"/>
            <a:r>
              <a:rPr lang="en-US" b="1" dirty="0" smtClean="0">
                <a:solidFill>
                  <a:schemeClr val="accent1"/>
                </a:solidFill>
              </a:rPr>
              <a:t>Manufacturer’s  ID </a:t>
            </a:r>
            <a:endParaRPr lang="en-US" b="1" dirty="0">
              <a:solidFill>
                <a:schemeClr val="accent1"/>
              </a:solidFill>
            </a:endParaRPr>
          </a:p>
        </p:txBody>
      </p:sp>
      <p:sp>
        <p:nvSpPr>
          <p:cNvPr id="8" name="Tekstvak 7"/>
          <p:cNvSpPr txBox="1"/>
          <p:nvPr/>
        </p:nvSpPr>
        <p:spPr>
          <a:xfrm>
            <a:off x="179512" y="2996952"/>
            <a:ext cx="1260000" cy="369332"/>
          </a:xfrm>
          <a:prstGeom prst="rect">
            <a:avLst/>
          </a:prstGeom>
          <a:noFill/>
          <a:ln w="12700" cmpd="sng">
            <a:solidFill>
              <a:srgbClr val="0070C0"/>
            </a:solidFill>
          </a:ln>
        </p:spPr>
        <p:txBody>
          <a:bodyPr wrap="square" rtlCol="0">
            <a:spAutoFit/>
          </a:bodyPr>
          <a:lstStyle/>
          <a:p>
            <a:pPr algn="ctr"/>
            <a:r>
              <a:rPr lang="en-US" b="1" dirty="0" smtClean="0">
                <a:solidFill>
                  <a:schemeClr val="accent1"/>
                </a:solidFill>
              </a:rPr>
              <a:t>Owner’s ID </a:t>
            </a:r>
            <a:endParaRPr lang="en-US" b="1" dirty="0">
              <a:solidFill>
                <a:schemeClr val="accent1"/>
              </a:solidFill>
            </a:endParaRPr>
          </a:p>
        </p:txBody>
      </p:sp>
      <p:sp>
        <p:nvSpPr>
          <p:cNvPr id="9" name="Tekstvak 8"/>
          <p:cNvSpPr txBox="1"/>
          <p:nvPr/>
        </p:nvSpPr>
        <p:spPr>
          <a:xfrm>
            <a:off x="6732240" y="4005064"/>
            <a:ext cx="2052000" cy="369332"/>
          </a:xfrm>
          <a:prstGeom prst="rect">
            <a:avLst/>
          </a:prstGeom>
          <a:noFill/>
          <a:ln w="12700" cmpd="sng">
            <a:solidFill>
              <a:srgbClr val="0070C0"/>
            </a:solidFill>
          </a:ln>
        </p:spPr>
        <p:txBody>
          <a:bodyPr wrap="square" rtlCol="0">
            <a:spAutoFit/>
          </a:bodyPr>
          <a:lstStyle/>
          <a:p>
            <a:pPr algn="ctr"/>
            <a:r>
              <a:rPr lang="en-US" b="1" dirty="0" smtClean="0">
                <a:solidFill>
                  <a:schemeClr val="accent1"/>
                </a:solidFill>
              </a:rPr>
              <a:t>CSC Approval </a:t>
            </a:r>
            <a:endParaRPr lang="en-US" b="1" dirty="0">
              <a:solidFill>
                <a:schemeClr val="accent1"/>
              </a:solidFill>
            </a:endParaRPr>
          </a:p>
        </p:txBody>
      </p:sp>
      <p:sp>
        <p:nvSpPr>
          <p:cNvPr id="10" name="Tekstvak 9"/>
          <p:cNvSpPr txBox="1"/>
          <p:nvPr/>
        </p:nvSpPr>
        <p:spPr>
          <a:xfrm>
            <a:off x="6732240" y="2492896"/>
            <a:ext cx="1440000" cy="369332"/>
          </a:xfrm>
          <a:prstGeom prst="rect">
            <a:avLst/>
          </a:prstGeom>
          <a:noFill/>
          <a:ln w="12700" cmpd="sng">
            <a:solidFill>
              <a:srgbClr val="0070C0"/>
            </a:solidFill>
          </a:ln>
        </p:spPr>
        <p:txBody>
          <a:bodyPr wrap="square" rtlCol="0">
            <a:spAutoFit/>
          </a:bodyPr>
          <a:lstStyle/>
          <a:p>
            <a:pPr algn="ctr"/>
            <a:r>
              <a:rPr lang="en-US" b="1" dirty="0" smtClean="0">
                <a:solidFill>
                  <a:schemeClr val="accent1"/>
                </a:solidFill>
              </a:rPr>
              <a:t>TIR Approval </a:t>
            </a:r>
            <a:endParaRPr lang="en-US" b="1" dirty="0">
              <a:solidFill>
                <a:schemeClr val="accent1"/>
              </a:solidFill>
            </a:endParaRPr>
          </a:p>
        </p:txBody>
      </p:sp>
      <p:sp>
        <p:nvSpPr>
          <p:cNvPr id="11" name="PIJL-LINKS 10"/>
          <p:cNvSpPr/>
          <p:nvPr/>
        </p:nvSpPr>
        <p:spPr>
          <a:xfrm>
            <a:off x="5868144" y="2564904"/>
            <a:ext cx="86409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JL-LINKS 11"/>
          <p:cNvSpPr/>
          <p:nvPr/>
        </p:nvSpPr>
        <p:spPr>
          <a:xfrm>
            <a:off x="5868144" y="3068960"/>
            <a:ext cx="86409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JL-LINKS 12"/>
          <p:cNvSpPr/>
          <p:nvPr/>
        </p:nvSpPr>
        <p:spPr>
          <a:xfrm>
            <a:off x="5868144" y="3573016"/>
            <a:ext cx="86409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JL-LINKS 13"/>
          <p:cNvSpPr/>
          <p:nvPr/>
        </p:nvSpPr>
        <p:spPr>
          <a:xfrm>
            <a:off x="5868144" y="4077072"/>
            <a:ext cx="86409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JL-LINKS 14"/>
          <p:cNvSpPr/>
          <p:nvPr/>
        </p:nvSpPr>
        <p:spPr>
          <a:xfrm rot="10800000">
            <a:off x="1475656" y="3068960"/>
            <a:ext cx="72000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16632"/>
            <a:ext cx="8579296" cy="6336704"/>
          </a:xfrm>
        </p:spPr>
        <p:txBody>
          <a:bodyPr>
            <a:normAutofit lnSpcReduction="10000"/>
          </a:bodyPr>
          <a:lstStyle/>
          <a:p>
            <a:pPr>
              <a:buNone/>
            </a:pPr>
            <a:r>
              <a:rPr lang="en-US" sz="1100" u="sng" dirty="0" smtClean="0">
                <a:solidFill>
                  <a:srgbClr val="002060"/>
                </a:solidFill>
                <a:latin typeface="Arial Black" pitchFamily="34" charset="0"/>
              </a:rPr>
              <a:t>Verification container information</a:t>
            </a:r>
          </a:p>
          <a:p>
            <a:pPr>
              <a:buNone/>
            </a:pPr>
            <a:r>
              <a:rPr lang="en-US" sz="1100" dirty="0" smtClean="0">
                <a:latin typeface="Arial Black" pitchFamily="34" charset="0"/>
              </a:rPr>
              <a:t>To ensure containers reach their intended destination safely and surely, an important function of a</a:t>
            </a:r>
          </a:p>
          <a:p>
            <a:pPr>
              <a:buNone/>
            </a:pPr>
            <a:r>
              <a:rPr lang="en-US" sz="1100" dirty="0" smtClean="0">
                <a:latin typeface="Arial Black" pitchFamily="34" charset="0"/>
              </a:rPr>
              <a:t>terminal is to verify the containers information. </a:t>
            </a:r>
          </a:p>
          <a:p>
            <a:pPr>
              <a:buNone/>
            </a:pPr>
            <a:r>
              <a:rPr lang="en-US" sz="1100" dirty="0" smtClean="0">
                <a:latin typeface="Arial Black" pitchFamily="34" charset="0"/>
              </a:rPr>
              <a:t>Prior to the development of the internet and other ICT applications, all cargo information related to the </a:t>
            </a:r>
          </a:p>
          <a:p>
            <a:pPr>
              <a:buNone/>
            </a:pPr>
            <a:r>
              <a:rPr lang="en-US" sz="1100" dirty="0" smtClean="0">
                <a:latin typeface="Arial Black" pitchFamily="34" charset="0"/>
              </a:rPr>
              <a:t>containers  was transferred  by printed documents cargo manifests to the vessel  at port of loading </a:t>
            </a:r>
          </a:p>
          <a:p>
            <a:pPr>
              <a:buNone/>
            </a:pPr>
            <a:r>
              <a:rPr lang="en-US" sz="1100" dirty="0" smtClean="0">
                <a:latin typeface="Arial Black" pitchFamily="34" charset="0"/>
              </a:rPr>
              <a:t>Together with the cargo/containers and was again handed over upon arrival of the ship. </a:t>
            </a:r>
          </a:p>
          <a:p>
            <a:pPr>
              <a:buNone/>
            </a:pPr>
            <a:r>
              <a:rPr lang="en-US" sz="1100" dirty="0" smtClean="0">
                <a:latin typeface="Arial Black" pitchFamily="34" charset="0"/>
              </a:rPr>
              <a:t>Today cargo-data is transferred faster via internet and to is available at the destination ahead of the</a:t>
            </a:r>
          </a:p>
          <a:p>
            <a:pPr>
              <a:buNone/>
            </a:pPr>
            <a:r>
              <a:rPr lang="en-US" sz="1100" dirty="0" smtClean="0">
                <a:latin typeface="Arial Black" pitchFamily="34" charset="0"/>
              </a:rPr>
              <a:t> vessel/cargo. </a:t>
            </a:r>
          </a:p>
          <a:p>
            <a:pPr>
              <a:buNone/>
            </a:pPr>
            <a:r>
              <a:rPr lang="en-US" sz="1100" dirty="0" smtClean="0">
                <a:latin typeface="Arial Black" pitchFamily="34" charset="0"/>
              </a:rPr>
              <a:t>This has enabled to increase the efficiency of containerization  and to improve “handling operations ”</a:t>
            </a:r>
          </a:p>
          <a:p>
            <a:pPr>
              <a:buNone/>
            </a:pPr>
            <a:r>
              <a:rPr lang="en-US" sz="1100" dirty="0" smtClean="0">
                <a:latin typeface="Arial Black" pitchFamily="34" charset="0"/>
              </a:rPr>
              <a:t>at arrival  as well as “cost reduction” and allowed ports and stevedores to “plan much more ahead” of</a:t>
            </a:r>
          </a:p>
          <a:p>
            <a:pPr>
              <a:buNone/>
            </a:pPr>
            <a:r>
              <a:rPr lang="en-US" sz="1100" dirty="0" smtClean="0">
                <a:latin typeface="Arial Black" pitchFamily="34" charset="0"/>
              </a:rPr>
              <a:t>time and allows all parties involved to take a close look ant what IMCO goods are inbound and determine</a:t>
            </a:r>
          </a:p>
          <a:p>
            <a:pPr>
              <a:buNone/>
            </a:pPr>
            <a:r>
              <a:rPr lang="en-US" sz="1100" dirty="0" smtClean="0">
                <a:latin typeface="Arial Black" pitchFamily="34" charset="0"/>
              </a:rPr>
              <a:t>If they require to organize specific precautions for certain shipments or not.</a:t>
            </a:r>
          </a:p>
          <a:p>
            <a:pPr>
              <a:buNone/>
            </a:pPr>
            <a:endParaRPr lang="en-US" sz="1100" dirty="0" smtClean="0">
              <a:solidFill>
                <a:srgbClr val="002060"/>
              </a:solidFill>
              <a:latin typeface="Arial Black" pitchFamily="34" charset="0"/>
            </a:endParaRPr>
          </a:p>
          <a:p>
            <a:pPr>
              <a:buNone/>
            </a:pPr>
            <a:r>
              <a:rPr lang="en-US" sz="1100" u="sng" dirty="0" smtClean="0">
                <a:solidFill>
                  <a:srgbClr val="002060"/>
                </a:solidFill>
                <a:latin typeface="Arial Black" pitchFamily="34" charset="0"/>
              </a:rPr>
              <a:t>Checking or recording of container damage</a:t>
            </a:r>
          </a:p>
          <a:p>
            <a:pPr>
              <a:buNone/>
            </a:pPr>
            <a:r>
              <a:rPr lang="en-US" sz="1100" dirty="0" smtClean="0">
                <a:latin typeface="Arial Black" pitchFamily="34" charset="0"/>
              </a:rPr>
              <a:t>In long and complex transport chains, due to involvement of various parties, damage to the cargo may</a:t>
            </a:r>
          </a:p>
          <a:p>
            <a:pPr>
              <a:buNone/>
            </a:pPr>
            <a:r>
              <a:rPr lang="en-US" sz="1100" dirty="0" smtClean="0">
                <a:latin typeface="Arial Black" pitchFamily="34" charset="0"/>
              </a:rPr>
              <a:t>occur. Therefore, damage inspection of the containers is carried out at two points; the entrance and the</a:t>
            </a:r>
          </a:p>
          <a:p>
            <a:pPr>
              <a:buNone/>
            </a:pPr>
            <a:r>
              <a:rPr lang="en-US" sz="1100" dirty="0" smtClean="0">
                <a:latin typeface="Arial Black" pitchFamily="34" charset="0"/>
              </a:rPr>
              <a:t>exit of container terminals. This step is to determine the responsible party for the damage.</a:t>
            </a:r>
          </a:p>
          <a:p>
            <a:pPr>
              <a:buNone/>
            </a:pPr>
            <a:endParaRPr lang="en-US" sz="1100" dirty="0" smtClean="0">
              <a:latin typeface="Arial Black" pitchFamily="34" charset="0"/>
            </a:endParaRPr>
          </a:p>
          <a:p>
            <a:pPr>
              <a:buNone/>
            </a:pPr>
            <a:r>
              <a:rPr lang="en-US" sz="1100" u="sng" dirty="0" smtClean="0">
                <a:solidFill>
                  <a:srgbClr val="002060"/>
                </a:solidFill>
                <a:latin typeface="Arial Black" pitchFamily="34" charset="0"/>
              </a:rPr>
              <a:t>Verification of container content</a:t>
            </a:r>
          </a:p>
          <a:p>
            <a:pPr>
              <a:buNone/>
            </a:pPr>
            <a:r>
              <a:rPr lang="en-US" sz="1100" dirty="0" smtClean="0">
                <a:latin typeface="Arial Black" pitchFamily="34" charset="0"/>
              </a:rPr>
              <a:t>In principle, the containers are not opened between the origins and the destination. </a:t>
            </a:r>
          </a:p>
          <a:p>
            <a:pPr>
              <a:buNone/>
            </a:pPr>
            <a:r>
              <a:rPr lang="en-US" sz="1100" dirty="0" smtClean="0">
                <a:latin typeface="Arial Black" pitchFamily="34" charset="0"/>
              </a:rPr>
              <a:t>However, due to increase in the global flow of containers, containers are randomly selected based on</a:t>
            </a:r>
          </a:p>
          <a:p>
            <a:pPr>
              <a:buNone/>
            </a:pPr>
            <a:r>
              <a:rPr lang="en-US" sz="1100" dirty="0" smtClean="0">
                <a:latin typeface="Arial Black" pitchFamily="34" charset="0"/>
              </a:rPr>
              <a:t>statistical and Intelligent methods for inspected (e.g. X ray scanning)</a:t>
            </a:r>
          </a:p>
          <a:p>
            <a:pPr>
              <a:buNone/>
            </a:pPr>
            <a:r>
              <a:rPr lang="en-US" sz="1100" dirty="0" smtClean="0">
                <a:latin typeface="Arial Black" pitchFamily="34" charset="0"/>
              </a:rPr>
              <a:t>If scanning identifies suspicious items and the container will be unpacked for physical inspection.</a:t>
            </a:r>
          </a:p>
          <a:p>
            <a:pPr>
              <a:buNone/>
            </a:pPr>
            <a:r>
              <a:rPr lang="en-US" sz="1100" dirty="0" smtClean="0">
                <a:latin typeface="Arial Black" pitchFamily="34" charset="0"/>
              </a:rPr>
              <a:t>It also might be that a box has leakage or structural damage and also this is then anticipated by actions </a:t>
            </a:r>
          </a:p>
          <a:p>
            <a:pPr>
              <a:buNone/>
            </a:pPr>
            <a:r>
              <a:rPr lang="en-US" sz="1100" dirty="0" smtClean="0">
                <a:latin typeface="Arial Black" pitchFamily="34" charset="0"/>
              </a:rPr>
              <a:t>that prevent further deterioration of the situation on board or on the quayside.</a:t>
            </a:r>
          </a:p>
          <a:p>
            <a:pPr>
              <a:buNone/>
            </a:pPr>
            <a:endParaRPr lang="en-US" sz="1100" dirty="0" smtClean="0">
              <a:latin typeface="Arial Black" pitchFamily="34" charset="0"/>
            </a:endParaRPr>
          </a:p>
          <a:p>
            <a:pPr>
              <a:buNone/>
            </a:pPr>
            <a:r>
              <a:rPr lang="en-US" sz="1100" u="sng" dirty="0" smtClean="0">
                <a:solidFill>
                  <a:srgbClr val="002060"/>
                </a:solidFill>
                <a:latin typeface="Arial Black" pitchFamily="34" charset="0"/>
              </a:rPr>
              <a:t>Providing supporting services</a:t>
            </a:r>
          </a:p>
          <a:p>
            <a:pPr>
              <a:buNone/>
            </a:pPr>
            <a:r>
              <a:rPr lang="en-US" sz="1100" dirty="0" smtClean="0">
                <a:latin typeface="Arial Black" pitchFamily="34" charset="0"/>
              </a:rPr>
              <a:t>Container terminals provide support services such as container repair, container cleaning, pre-tripping of</a:t>
            </a:r>
          </a:p>
          <a:p>
            <a:pPr>
              <a:buNone/>
            </a:pPr>
            <a:r>
              <a:rPr lang="en-US" sz="1100" dirty="0" smtClean="0">
                <a:latin typeface="Arial Black" pitchFamily="34" charset="0"/>
              </a:rPr>
              <a:t> reefers to the shipping companies right or adjacent to the terminals and is how most of the shipping lines</a:t>
            </a:r>
          </a:p>
          <a:p>
            <a:pPr>
              <a:buNone/>
            </a:pPr>
            <a:r>
              <a:rPr lang="en-US" sz="1100" dirty="0" smtClean="0">
                <a:latin typeface="Arial Black" pitchFamily="34" charset="0"/>
              </a:rPr>
              <a:t> are or like to  operating worldwide today. </a:t>
            </a:r>
          </a:p>
          <a:p>
            <a:pPr>
              <a:buNone/>
            </a:pPr>
            <a:r>
              <a:rPr lang="en-US" sz="1100" dirty="0" smtClean="0">
                <a:latin typeface="Arial Black" pitchFamily="34" charset="0"/>
              </a:rPr>
              <a:t>Sometimes the high price of land of waterside area’s is forcing these support services to a an area </a:t>
            </a:r>
          </a:p>
          <a:p>
            <a:pPr>
              <a:buNone/>
            </a:pPr>
            <a:r>
              <a:rPr lang="en-US" sz="1100" dirty="0" smtClean="0">
                <a:latin typeface="Arial Black" pitchFamily="34" charset="0"/>
              </a:rPr>
              <a:t>outside the container terminal  and are primarily privately owned companies that offer the full range </a:t>
            </a:r>
          </a:p>
          <a:p>
            <a:pPr>
              <a:buNone/>
            </a:pPr>
            <a:r>
              <a:rPr lang="en-US" sz="1100" dirty="0" smtClean="0">
                <a:latin typeface="Arial Black" pitchFamily="34" charset="0"/>
              </a:rPr>
              <a:t>Of container related services sites near the terminals.</a:t>
            </a:r>
            <a:endParaRPr lang="en-US" sz="1100"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pPr algn="l"/>
            <a:r>
              <a:rPr lang="en-US" sz="2000" b="1" u="sng" dirty="0">
                <a:solidFill>
                  <a:srgbClr val="002060"/>
                </a:solidFill>
                <a:latin typeface="Arial Black" pitchFamily="34" charset="0"/>
              </a:rPr>
              <a:t>ACEP / PES Identification Requirements </a:t>
            </a:r>
            <a:endParaRPr lang="en-US" sz="2000" b="1" u="sng" dirty="0" smtClean="0">
              <a:solidFill>
                <a:srgbClr val="002060"/>
              </a:solidFill>
              <a:latin typeface="Arial Black" pitchFamily="34" charset="0"/>
            </a:endParaRPr>
          </a:p>
          <a:p>
            <a:pPr algn="l"/>
            <a:endParaRPr lang="en-US" sz="2000" b="1" dirty="0" smtClean="0">
              <a:solidFill>
                <a:schemeClr val="accent1"/>
              </a:solidFill>
            </a:endParaRPr>
          </a:p>
          <a:p>
            <a:pPr algn="l"/>
            <a:r>
              <a:rPr lang="en-US" sz="2000" b="1" dirty="0" smtClean="0">
                <a:solidFill>
                  <a:schemeClr val="accent1"/>
                </a:solidFill>
              </a:rPr>
              <a:t>	</a:t>
            </a:r>
            <a:r>
              <a:rPr lang="en-US" sz="1600" b="1" dirty="0" smtClean="0">
                <a:solidFill>
                  <a:schemeClr val="tx1"/>
                </a:solidFill>
                <a:latin typeface="Arial Black" pitchFamily="34" charset="0"/>
              </a:rPr>
              <a:t>Who usually does what ?</a:t>
            </a:r>
            <a:endParaRPr lang="en-US" sz="1400" b="1" dirty="0" smtClean="0">
              <a:solidFill>
                <a:schemeClr val="tx1"/>
              </a:solidFill>
              <a:latin typeface="Arial Black" pitchFamily="34" charset="0"/>
            </a:endParaRPr>
          </a:p>
          <a:p>
            <a:pPr algn="l"/>
            <a:endParaRPr lang="en-US" sz="2000" b="1" dirty="0" smtClean="0">
              <a:solidFill>
                <a:schemeClr val="accent1"/>
              </a:solidFill>
            </a:endParaRPr>
          </a:p>
          <a:p>
            <a:pPr lvl="2" algn="l"/>
            <a:r>
              <a:rPr lang="en-US" sz="1400" b="1" u="sng" dirty="0" err="1" smtClean="0">
                <a:solidFill>
                  <a:schemeClr val="tx1"/>
                </a:solidFill>
                <a:latin typeface="Arial Black" pitchFamily="34" charset="0"/>
              </a:rPr>
              <a:t>Lessor</a:t>
            </a:r>
            <a:r>
              <a:rPr lang="en-US" sz="1400" b="1" u="sng" dirty="0" smtClean="0">
                <a:solidFill>
                  <a:schemeClr val="tx1"/>
                </a:solidFill>
                <a:latin typeface="Arial Black" pitchFamily="34" charset="0"/>
              </a:rPr>
              <a:t> </a:t>
            </a:r>
            <a:r>
              <a:rPr lang="en-US" sz="1400" b="1" dirty="0">
                <a:solidFill>
                  <a:schemeClr val="tx1"/>
                </a:solidFill>
                <a:latin typeface="Arial Black" pitchFamily="34" charset="0"/>
              </a:rPr>
              <a:t>	</a:t>
            </a:r>
            <a:r>
              <a:rPr lang="en-US" sz="1400" b="1" u="sng" dirty="0">
                <a:solidFill>
                  <a:schemeClr val="tx1"/>
                </a:solidFill>
                <a:latin typeface="Arial Black" pitchFamily="34" charset="0"/>
              </a:rPr>
              <a:t>Lessee</a:t>
            </a:r>
            <a:r>
              <a:rPr lang="en-US" sz="1400" b="1" dirty="0">
                <a:solidFill>
                  <a:schemeClr val="tx1"/>
                </a:solidFill>
                <a:latin typeface="Arial Black" pitchFamily="34" charset="0"/>
              </a:rPr>
              <a:t> 	</a:t>
            </a:r>
            <a:r>
              <a:rPr lang="en-US" sz="1400" b="1" u="sng" dirty="0">
                <a:solidFill>
                  <a:schemeClr val="tx1"/>
                </a:solidFill>
                <a:latin typeface="Arial Black" pitchFamily="34" charset="0"/>
              </a:rPr>
              <a:t>Plate marking </a:t>
            </a:r>
            <a:r>
              <a:rPr lang="en-US" sz="1400" b="1" dirty="0">
                <a:solidFill>
                  <a:schemeClr val="tx1"/>
                </a:solidFill>
                <a:latin typeface="Arial Black" pitchFamily="34" charset="0"/>
              </a:rPr>
              <a:t>	</a:t>
            </a:r>
          </a:p>
          <a:p>
            <a:pPr lvl="2" algn="l"/>
            <a:r>
              <a:rPr lang="en-US" sz="1400" b="1" dirty="0" smtClean="0">
                <a:solidFill>
                  <a:schemeClr val="tx1"/>
                </a:solidFill>
                <a:latin typeface="Arial Black" pitchFamily="34" charset="0"/>
              </a:rPr>
              <a:t>ACEP </a:t>
            </a:r>
            <a:r>
              <a:rPr lang="en-US" sz="1400" b="1" dirty="0">
                <a:solidFill>
                  <a:schemeClr val="tx1"/>
                </a:solidFill>
                <a:latin typeface="Arial Black" pitchFamily="34" charset="0"/>
              </a:rPr>
              <a:t>	</a:t>
            </a:r>
            <a:r>
              <a:rPr lang="en-US" sz="1400" b="1" dirty="0" smtClean="0">
                <a:solidFill>
                  <a:schemeClr val="tx1"/>
                </a:solidFill>
                <a:latin typeface="Arial Black" pitchFamily="34" charset="0"/>
              </a:rPr>
              <a:t> </a:t>
            </a:r>
            <a:r>
              <a:rPr lang="en-US" sz="1400" b="1" dirty="0" err="1" smtClean="0">
                <a:solidFill>
                  <a:schemeClr val="tx1"/>
                </a:solidFill>
                <a:latin typeface="Arial Black" pitchFamily="34" charset="0"/>
              </a:rPr>
              <a:t>ACEP</a:t>
            </a:r>
            <a:r>
              <a:rPr lang="en-US" sz="1400" b="1" dirty="0" smtClean="0">
                <a:solidFill>
                  <a:schemeClr val="tx1"/>
                </a:solidFill>
                <a:latin typeface="Arial Black" pitchFamily="34" charset="0"/>
              </a:rPr>
              <a:t> </a:t>
            </a:r>
            <a:r>
              <a:rPr lang="en-US" sz="1400" b="1" dirty="0">
                <a:solidFill>
                  <a:schemeClr val="tx1"/>
                </a:solidFill>
                <a:latin typeface="Arial Black" pitchFamily="34" charset="0"/>
              </a:rPr>
              <a:t>	</a:t>
            </a:r>
            <a:r>
              <a:rPr lang="en-US" sz="1400" b="1" dirty="0" smtClean="0">
                <a:solidFill>
                  <a:schemeClr val="tx1"/>
                </a:solidFill>
                <a:latin typeface="Arial Black" pitchFamily="34" charset="0"/>
              </a:rPr>
              <a:t>Not </a:t>
            </a:r>
            <a:r>
              <a:rPr lang="en-US" sz="1400" b="1" dirty="0">
                <a:solidFill>
                  <a:schemeClr val="tx1"/>
                </a:solidFill>
                <a:latin typeface="Arial Black" pitchFamily="34" charset="0"/>
              </a:rPr>
              <a:t>specified by </a:t>
            </a:r>
            <a:r>
              <a:rPr lang="en-US" sz="1400" b="1" dirty="0" smtClean="0">
                <a:solidFill>
                  <a:schemeClr val="tx1"/>
                </a:solidFill>
                <a:latin typeface="Arial Black" pitchFamily="34" charset="0"/>
              </a:rPr>
              <a:t>IMO </a:t>
            </a:r>
            <a:r>
              <a:rPr lang="en-US" sz="1400" b="1" dirty="0">
                <a:solidFill>
                  <a:schemeClr val="tx1"/>
                </a:solidFill>
                <a:latin typeface="Arial Black" pitchFamily="34" charset="0"/>
              </a:rPr>
              <a:t>	</a:t>
            </a:r>
          </a:p>
          <a:p>
            <a:pPr lvl="2" algn="l"/>
            <a:r>
              <a:rPr lang="en-US" sz="1400" b="1" dirty="0" smtClean="0">
                <a:solidFill>
                  <a:schemeClr val="tx1"/>
                </a:solidFill>
                <a:latin typeface="Arial Black" pitchFamily="34" charset="0"/>
              </a:rPr>
              <a:t>ACEP </a:t>
            </a:r>
            <a:r>
              <a:rPr lang="en-US" sz="1400" b="1" dirty="0">
                <a:solidFill>
                  <a:schemeClr val="tx1"/>
                </a:solidFill>
                <a:latin typeface="Arial Black" pitchFamily="34" charset="0"/>
              </a:rPr>
              <a:t>	PES 	Lessee PES decal 	</a:t>
            </a:r>
          </a:p>
          <a:p>
            <a:pPr lvl="2" algn="l"/>
            <a:r>
              <a:rPr lang="en-US" sz="1400" b="1" dirty="0" smtClean="0">
                <a:solidFill>
                  <a:schemeClr val="tx1"/>
                </a:solidFill>
                <a:latin typeface="Arial Black" pitchFamily="34" charset="0"/>
              </a:rPr>
              <a:t>PES </a:t>
            </a:r>
            <a:r>
              <a:rPr lang="en-US" sz="1400" b="1" dirty="0">
                <a:solidFill>
                  <a:schemeClr val="tx1"/>
                </a:solidFill>
                <a:latin typeface="Arial Black" pitchFamily="34" charset="0"/>
              </a:rPr>
              <a:t>	ACEP 	Lessee ACEP decal 	</a:t>
            </a:r>
          </a:p>
          <a:p>
            <a:endParaRPr lang="en-US" sz="2000" b="1" dirty="0">
              <a:solidFill>
                <a:schemeClr val="accent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endParaRPr lang="en-US" sz="1100" dirty="0"/>
          </a:p>
          <a:p>
            <a:pPr algn="l"/>
            <a:r>
              <a:rPr lang="en-US" sz="2000" b="1" u="sng" dirty="0">
                <a:solidFill>
                  <a:srgbClr val="002060"/>
                </a:solidFill>
                <a:latin typeface="Arial Black" pitchFamily="34" charset="0"/>
              </a:rPr>
              <a:t>CSC Plate Identification Number </a:t>
            </a:r>
            <a:endParaRPr lang="en-US" sz="2000" b="1" u="sng" dirty="0" smtClean="0">
              <a:solidFill>
                <a:srgbClr val="002060"/>
              </a:solidFill>
              <a:latin typeface="Arial Black" pitchFamily="34" charset="0"/>
            </a:endParaRPr>
          </a:p>
          <a:p>
            <a:pPr algn="l"/>
            <a:endParaRPr lang="en-US" sz="2000" b="1" dirty="0" smtClean="0">
              <a:solidFill>
                <a:schemeClr val="accent1"/>
              </a:solidFill>
            </a:endParaRPr>
          </a:p>
          <a:p>
            <a:pPr algn="l"/>
            <a:r>
              <a:rPr lang="en-US" sz="1200" b="1" dirty="0" smtClean="0">
                <a:solidFill>
                  <a:schemeClr val="tx1"/>
                </a:solidFill>
                <a:latin typeface="Arial Black" pitchFamily="34" charset="0"/>
              </a:rPr>
              <a:t>Effective </a:t>
            </a:r>
            <a:r>
              <a:rPr lang="en-US" sz="1200" b="1" dirty="0">
                <a:solidFill>
                  <a:schemeClr val="tx1"/>
                </a:solidFill>
                <a:latin typeface="Arial Black" pitchFamily="34" charset="0"/>
              </a:rPr>
              <a:t>July 2014 </a:t>
            </a:r>
            <a:r>
              <a:rPr lang="en-US" sz="1200" b="1" dirty="0" smtClean="0">
                <a:solidFill>
                  <a:schemeClr val="tx1"/>
                </a:solidFill>
                <a:latin typeface="Arial Black" pitchFamily="34" charset="0"/>
              </a:rPr>
              <a:t>the </a:t>
            </a:r>
            <a:r>
              <a:rPr lang="en-US" sz="1200" b="1" dirty="0">
                <a:solidFill>
                  <a:schemeClr val="tx1"/>
                </a:solidFill>
                <a:latin typeface="Arial Black" pitchFamily="34" charset="0"/>
              </a:rPr>
              <a:t>Identification number on the CSC plate will be the </a:t>
            </a:r>
            <a:r>
              <a:rPr lang="en-US" sz="1200" b="1" dirty="0" smtClean="0">
                <a:solidFill>
                  <a:schemeClr val="tx1"/>
                </a:solidFill>
                <a:latin typeface="Arial Black" pitchFamily="34" charset="0"/>
              </a:rPr>
              <a:t>manufactures ID number </a:t>
            </a:r>
            <a:r>
              <a:rPr lang="en-US" sz="1200" b="1" dirty="0">
                <a:solidFill>
                  <a:schemeClr val="tx1"/>
                </a:solidFill>
                <a:latin typeface="Arial Black" pitchFamily="34" charset="0"/>
              </a:rPr>
              <a:t>and no longer the owners’ identification number. </a:t>
            </a:r>
            <a:endParaRPr lang="en-US" sz="1200" b="1" dirty="0" smtClean="0">
              <a:solidFill>
                <a:schemeClr val="tx1"/>
              </a:solidFill>
              <a:latin typeface="Arial Black" pitchFamily="34" charset="0"/>
            </a:endParaRPr>
          </a:p>
          <a:p>
            <a:pPr algn="l"/>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The owners ID number </a:t>
            </a:r>
            <a:r>
              <a:rPr lang="en-US" sz="1200" b="1" dirty="0">
                <a:solidFill>
                  <a:schemeClr val="tx1"/>
                </a:solidFill>
                <a:latin typeface="Arial Black" pitchFamily="34" charset="0"/>
              </a:rPr>
              <a:t>will appear in the owners’ identification section of the consolidated data plate. </a:t>
            </a:r>
          </a:p>
          <a:p>
            <a:pPr algn="l"/>
            <a:endParaRPr lang="en-US" sz="1200" b="1" dirty="0">
              <a:solidFill>
                <a:schemeClr val="tx1"/>
              </a:solidFill>
              <a:latin typeface="Arial Black" pitchFamily="34" charset="0"/>
            </a:endParaRPr>
          </a:p>
          <a:p>
            <a:pPr algn="l"/>
            <a:r>
              <a:rPr lang="en-US" sz="1200" b="1" dirty="0" smtClean="0">
                <a:solidFill>
                  <a:schemeClr val="tx1"/>
                </a:solidFill>
                <a:latin typeface="Arial Black" pitchFamily="34" charset="0"/>
              </a:rPr>
              <a:t>The </a:t>
            </a:r>
            <a:r>
              <a:rPr lang="en-US" sz="1200" b="1" dirty="0">
                <a:solidFill>
                  <a:schemeClr val="tx1"/>
                </a:solidFill>
                <a:latin typeface="Arial Black" pitchFamily="34" charset="0"/>
              </a:rPr>
              <a:t>Manufacturers Identification number shall be marked on at least two of the following locations: </a:t>
            </a:r>
          </a:p>
          <a:p>
            <a:pPr algn="l"/>
            <a:r>
              <a:rPr lang="en-US" sz="1200" b="1" dirty="0" smtClean="0">
                <a:solidFill>
                  <a:schemeClr val="tx1"/>
                </a:solidFill>
                <a:latin typeface="Arial Black" pitchFamily="34" charset="0"/>
              </a:rPr>
              <a:t>		-the </a:t>
            </a:r>
            <a:r>
              <a:rPr lang="en-US" sz="1200" b="1" dirty="0">
                <a:solidFill>
                  <a:schemeClr val="tx1"/>
                </a:solidFill>
                <a:latin typeface="Arial Black" pitchFamily="34" charset="0"/>
              </a:rPr>
              <a:t>top or rear face of the left rear corner fitting </a:t>
            </a:r>
          </a:p>
          <a:p>
            <a:pPr algn="l"/>
            <a:r>
              <a:rPr lang="en-US" sz="1200" b="1" dirty="0" smtClean="0">
                <a:solidFill>
                  <a:schemeClr val="tx1"/>
                </a:solidFill>
                <a:latin typeface="Arial Black" pitchFamily="34" charset="0"/>
              </a:rPr>
              <a:t>		-the </a:t>
            </a:r>
            <a:r>
              <a:rPr lang="en-US" sz="1200" b="1" dirty="0">
                <a:solidFill>
                  <a:schemeClr val="tx1"/>
                </a:solidFill>
                <a:latin typeface="Arial Black" pitchFamily="34" charset="0"/>
              </a:rPr>
              <a:t>top or front face of the left front corner fitting </a:t>
            </a:r>
          </a:p>
        </p:txBody>
      </p:sp>
      <p:sp>
        <p:nvSpPr>
          <p:cNvPr id="4" name="Tijdelijke aanduiding voor dianummer 3"/>
          <p:cNvSpPr>
            <a:spLocks noGrp="1"/>
          </p:cNvSpPr>
          <p:nvPr>
            <p:ph type="sldNum" sz="quarter" idx="12"/>
          </p:nvPr>
        </p:nvSpPr>
        <p:spPr/>
        <p:txBody>
          <a:bodyPr/>
          <a:lstStyle/>
          <a:p>
            <a:fld id="{5022285A-1F20-41F4-A090-3AAF5A7E31C8}" type="slidenum">
              <a:rPr lang="en-US" smtClean="0"/>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r>
              <a:rPr lang="en-US" sz="2000" b="1" u="sng" dirty="0" smtClean="0">
                <a:solidFill>
                  <a:srgbClr val="002060"/>
                </a:solidFill>
              </a:rPr>
              <a:t>The Revised CSC Plate as of July 2014 for containers </a:t>
            </a:r>
            <a:r>
              <a:rPr lang="en-US" sz="2000" b="1" u="sng" dirty="0" smtClean="0">
                <a:solidFill>
                  <a:srgbClr val="002060"/>
                </a:solidFill>
                <a:latin typeface="+mj-lt"/>
              </a:rPr>
              <a:t>built after that date.</a:t>
            </a:r>
          </a:p>
          <a:p>
            <a:r>
              <a:rPr lang="en-US" sz="2000" b="1" u="sng" dirty="0" smtClean="0">
                <a:solidFill>
                  <a:srgbClr val="002060"/>
                </a:solidFill>
                <a:latin typeface="+mj-lt"/>
              </a:rPr>
              <a:t>All boxes built before that date will still have the old version of  the plate   </a:t>
            </a:r>
            <a:endParaRPr lang="en-US" sz="2000" b="1" u="sng" dirty="0">
              <a:solidFill>
                <a:srgbClr val="002060"/>
              </a:solidFill>
              <a:latin typeface="+mj-lt"/>
            </a:endParaRPr>
          </a:p>
        </p:txBody>
      </p:sp>
      <p:pic>
        <p:nvPicPr>
          <p:cNvPr id="7170" name="Picture 2"/>
          <p:cNvPicPr>
            <a:picLocks noChangeAspect="1" noChangeArrowheads="1"/>
          </p:cNvPicPr>
          <p:nvPr/>
        </p:nvPicPr>
        <p:blipFill>
          <a:blip r:embed="rId2" cstate="print"/>
          <a:srcRect/>
          <a:stretch>
            <a:fillRect/>
          </a:stretch>
        </p:blipFill>
        <p:spPr bwMode="auto">
          <a:xfrm>
            <a:off x="2051720" y="1386000"/>
            <a:ext cx="5092684" cy="5472000"/>
          </a:xfrm>
          <a:prstGeom prst="rect">
            <a:avLst/>
          </a:prstGeom>
          <a:noFill/>
          <a:ln w="9525">
            <a:noFill/>
            <a:miter lim="800000"/>
            <a:headEnd/>
            <a:tailEnd/>
          </a:ln>
        </p:spPr>
      </p:pic>
      <p:sp>
        <p:nvSpPr>
          <p:cNvPr id="4" name="Tijdelijke aanduiding voor dianummer 3"/>
          <p:cNvSpPr>
            <a:spLocks noGrp="1"/>
          </p:cNvSpPr>
          <p:nvPr>
            <p:ph type="sldNum" sz="quarter" idx="12"/>
          </p:nvPr>
        </p:nvSpPr>
        <p:spPr/>
        <p:txBody>
          <a:bodyPr/>
          <a:lstStyle/>
          <a:p>
            <a:fld id="{5022285A-1F20-41F4-A090-3AAF5A7E31C8}" type="slidenum">
              <a:rPr lang="en-US" smtClean="0"/>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23528" y="332656"/>
            <a:ext cx="8640960" cy="6192688"/>
          </a:xfrm>
        </p:spPr>
        <p:txBody>
          <a:bodyPr>
            <a:normAutofit/>
          </a:bodyPr>
          <a:lstStyle/>
          <a:p>
            <a:r>
              <a:rPr lang="en-US" sz="2800" b="1" u="sng" dirty="0" smtClean="0">
                <a:solidFill>
                  <a:srgbClr val="002060"/>
                </a:solidFill>
                <a:latin typeface="Arial Black" pitchFamily="34" charset="0"/>
              </a:rPr>
              <a:t>BIC CODE   </a:t>
            </a:r>
            <a:endParaRPr lang="en-US" sz="2800" b="1" u="sng" dirty="0">
              <a:solidFill>
                <a:srgbClr val="002060"/>
              </a:solidFill>
              <a:latin typeface="Arial Black" pitchFamily="34" charset="0"/>
            </a:endParaRPr>
          </a:p>
          <a:p>
            <a:r>
              <a:rPr lang="en-US" sz="2000" b="1" dirty="0" smtClean="0">
                <a:solidFill>
                  <a:srgbClr val="002060"/>
                </a:solidFill>
                <a:latin typeface="Arial Black" pitchFamily="34" charset="0"/>
              </a:rPr>
              <a:t>THE INTERNATIONAL IDENTIFICATION CODES </a:t>
            </a:r>
          </a:p>
          <a:p>
            <a:r>
              <a:rPr lang="en-US" sz="2000" b="1" dirty="0" smtClean="0">
                <a:solidFill>
                  <a:srgbClr val="002060"/>
                </a:solidFill>
                <a:latin typeface="Arial Black" pitchFamily="34" charset="0"/>
              </a:rPr>
              <a:t>OF CONTAINER OWNERS BASED ON THE </a:t>
            </a:r>
            <a:r>
              <a:rPr lang="en-US" sz="2800" b="1" dirty="0" smtClean="0">
                <a:solidFill>
                  <a:srgbClr val="002060"/>
                </a:solidFill>
                <a:latin typeface="Arial Black" pitchFamily="34" charset="0"/>
              </a:rPr>
              <a:t> </a:t>
            </a:r>
          </a:p>
          <a:p>
            <a:r>
              <a:rPr lang="en-US" sz="2800" b="1" u="sng" dirty="0" smtClean="0">
                <a:solidFill>
                  <a:srgbClr val="002060"/>
                </a:solidFill>
                <a:latin typeface="Arial Black" pitchFamily="34" charset="0"/>
              </a:rPr>
              <a:t>ISO 6346 </a:t>
            </a:r>
            <a:endParaRPr lang="en-US" sz="2800" b="1" u="sng" dirty="0">
              <a:solidFill>
                <a:srgbClr val="002060"/>
              </a:solidFill>
              <a:latin typeface="Arial Black" pitchFamily="34" charset="0"/>
            </a:endParaRPr>
          </a:p>
          <a:p>
            <a:pPr algn="l"/>
            <a:endParaRPr lang="en-US" sz="1100" b="1" dirty="0" smtClean="0">
              <a:solidFill>
                <a:schemeClr val="accent1">
                  <a:lumMod val="75000"/>
                </a:schemeClr>
              </a:solidFill>
              <a:latin typeface="Arial Black" pitchFamily="34" charset="0"/>
            </a:endParaRPr>
          </a:p>
          <a:p>
            <a:pPr algn="l"/>
            <a:r>
              <a:rPr lang="en-US" sz="1100" b="1" dirty="0" smtClean="0">
                <a:solidFill>
                  <a:schemeClr val="tx1"/>
                </a:solidFill>
                <a:latin typeface="Arial Black" pitchFamily="34" charset="0"/>
              </a:rPr>
              <a:t>	1-Identification system and its associated marks</a:t>
            </a:r>
          </a:p>
          <a:p>
            <a:pPr algn="l"/>
            <a:r>
              <a:rPr lang="en-US" sz="1100" b="1" dirty="0" smtClean="0">
                <a:solidFill>
                  <a:schemeClr val="tx1"/>
                </a:solidFill>
                <a:latin typeface="Arial Black" pitchFamily="34" charset="0"/>
              </a:rPr>
              <a:t>	2-Size and type codes and their associated marks</a:t>
            </a:r>
          </a:p>
          <a:p>
            <a:pPr algn="l"/>
            <a:r>
              <a:rPr lang="en-US" sz="1100" b="1" dirty="0" smtClean="0">
                <a:solidFill>
                  <a:schemeClr val="tx1"/>
                </a:solidFill>
                <a:latin typeface="Arial Black" pitchFamily="34" charset="0"/>
              </a:rPr>
              <a:t>	3-Operational marks</a:t>
            </a:r>
          </a:p>
          <a:p>
            <a:pPr algn="l"/>
            <a:r>
              <a:rPr lang="en-US" sz="1100" b="1" dirty="0" smtClean="0">
                <a:solidFill>
                  <a:schemeClr val="tx1"/>
                </a:solidFill>
                <a:latin typeface="Arial Black" pitchFamily="34" charset="0"/>
              </a:rPr>
              <a:t>	4-Physical display of marks</a:t>
            </a:r>
          </a:p>
          <a:p>
            <a:pPr algn="l"/>
            <a:r>
              <a:rPr lang="en-US" sz="1100" b="1" dirty="0" smtClean="0">
                <a:solidFill>
                  <a:schemeClr val="tx1"/>
                </a:solidFill>
                <a:latin typeface="Arial Black" pitchFamily="34" charset="0"/>
              </a:rPr>
              <a:t>	5-Deterùmination of the check digit </a:t>
            </a:r>
          </a:p>
          <a:p>
            <a:pPr algn="l"/>
            <a:r>
              <a:rPr lang="en-US" sz="1100" b="1" dirty="0" smtClean="0">
                <a:solidFill>
                  <a:schemeClr val="tx1"/>
                </a:solidFill>
                <a:latin typeface="Arial Black" pitchFamily="34" charset="0"/>
              </a:rPr>
              <a:t>	6-Symbol to denote air/surface container</a:t>
            </a:r>
          </a:p>
          <a:p>
            <a:pPr algn="l"/>
            <a:r>
              <a:rPr lang="en-US" sz="1100" b="1" dirty="0" smtClean="0">
                <a:solidFill>
                  <a:schemeClr val="tx1"/>
                </a:solidFill>
                <a:latin typeface="Arial Black" pitchFamily="34" charset="0"/>
              </a:rPr>
              <a:t>	7-Sign warning of overhead electrical danger</a:t>
            </a:r>
          </a:p>
          <a:p>
            <a:pPr algn="l"/>
            <a:r>
              <a:rPr lang="en-US" sz="1100" b="1" dirty="0" smtClean="0">
                <a:solidFill>
                  <a:schemeClr val="tx1"/>
                </a:solidFill>
                <a:latin typeface="Arial Black" pitchFamily="34" charset="0"/>
              </a:rPr>
              <a:t>	8-Size code</a:t>
            </a:r>
          </a:p>
          <a:p>
            <a:pPr algn="l"/>
            <a:r>
              <a:rPr lang="en-US" sz="1100" b="1" dirty="0" smtClean="0">
                <a:solidFill>
                  <a:schemeClr val="tx1"/>
                </a:solidFill>
                <a:latin typeface="Arial Black" pitchFamily="34" charset="0"/>
              </a:rPr>
              <a:t>	9-Type code designation</a:t>
            </a:r>
          </a:p>
          <a:p>
            <a:pPr algn="l"/>
            <a:r>
              <a:rPr lang="en-US" sz="1100" b="1" dirty="0" smtClean="0">
                <a:solidFill>
                  <a:schemeClr val="tx1"/>
                </a:solidFill>
                <a:latin typeface="Arial Black" pitchFamily="34" charset="0"/>
              </a:rPr>
              <a:t>                  10-Height marks for containers higher than 2.6 m (8ft.6in)</a:t>
            </a:r>
          </a:p>
          <a:p>
            <a:pPr algn="l"/>
            <a:r>
              <a:rPr lang="en-US" sz="1100" b="1" dirty="0" smtClean="0">
                <a:solidFill>
                  <a:schemeClr val="tx1"/>
                </a:solidFill>
                <a:latin typeface="Arial Black" pitchFamily="34" charset="0"/>
              </a:rPr>
              <a:t>                  11-Registration with the International container bureau (BIC)  </a:t>
            </a:r>
          </a:p>
          <a:p>
            <a:endParaRPr lang="en-US" sz="1100" b="1" dirty="0">
              <a:latin typeface="Arial Black" pitchFamily="34" charset="0"/>
            </a:endParaRPr>
          </a:p>
          <a:p>
            <a:endParaRPr lang="en-US" sz="1100" b="1" dirty="0" smtClean="0">
              <a:latin typeface="Arial Black" pitchFamily="34" charset="0"/>
            </a:endParaRPr>
          </a:p>
          <a:p>
            <a:endParaRPr lang="en-US" sz="1100" b="1" dirty="0"/>
          </a:p>
          <a:p>
            <a:endParaRPr lang="en-US" sz="1100" b="1" dirty="0" smtClean="0"/>
          </a:p>
          <a:p>
            <a:endParaRPr lang="en-US" sz="1100" b="1" dirty="0"/>
          </a:p>
          <a:p>
            <a:endParaRPr lang="en-US" sz="1100" b="1" dirty="0" smtClean="0"/>
          </a:p>
          <a:p>
            <a:endParaRPr lang="en-US" sz="1100" b="1" dirty="0"/>
          </a:p>
          <a:p>
            <a:endParaRPr lang="en-US" sz="1100" b="1" dirty="0" smtClean="0"/>
          </a:p>
          <a:p>
            <a:endParaRPr lang="en-US" sz="1100" b="1" dirty="0"/>
          </a:p>
          <a:p>
            <a:endParaRPr lang="en-US" sz="1100" b="1" dirty="0" smtClean="0"/>
          </a:p>
          <a:p>
            <a:endParaRPr lang="en-US" sz="1100" b="1" dirty="0" smtClean="0"/>
          </a:p>
          <a:p>
            <a:endParaRPr lang="en-US" sz="1100" b="1" dirty="0"/>
          </a:p>
          <a:p>
            <a:endParaRPr lang="en-US" sz="1100" b="1" dirty="0">
              <a:solidFill>
                <a:schemeClr val="accent1">
                  <a:lumMod val="75000"/>
                </a:schemeClr>
              </a:solidFill>
            </a:endParaRPr>
          </a:p>
          <a:p>
            <a:endParaRPr lang="en-US" sz="1100" b="1" dirty="0">
              <a:solidFill>
                <a:schemeClr val="accent1">
                  <a:lumMod val="75000"/>
                </a:schemeClr>
              </a:solidFill>
              <a:latin typeface="Arial Black" pitchFamily="34" charset="0"/>
            </a:endParaRPr>
          </a:p>
        </p:txBody>
      </p:sp>
      <p:sp>
        <p:nvSpPr>
          <p:cNvPr id="6" name="Tijdelijke aanduiding voor dianummer 5"/>
          <p:cNvSpPr>
            <a:spLocks noGrp="1"/>
          </p:cNvSpPr>
          <p:nvPr>
            <p:ph type="sldNum" sz="quarter" idx="12"/>
          </p:nvPr>
        </p:nvSpPr>
        <p:spPr/>
        <p:txBody>
          <a:bodyPr/>
          <a:lstStyle/>
          <a:p>
            <a:fld id="{5022285A-1F20-41F4-A090-3AAF5A7E31C8}"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84</a:t>
            </a:fld>
            <a:endParaRPr lang="en-US"/>
          </a:p>
        </p:txBody>
      </p:sp>
      <p:sp>
        <p:nvSpPr>
          <p:cNvPr id="5" name="Ondertitel 2"/>
          <p:cNvSpPr>
            <a:spLocks noGrp="1"/>
          </p:cNvSpPr>
          <p:nvPr>
            <p:ph idx="1"/>
          </p:nvPr>
        </p:nvSpPr>
        <p:spPr>
          <a:xfrm>
            <a:off x="251520" y="188640"/>
            <a:ext cx="8784976" cy="6408712"/>
          </a:xfrm>
        </p:spPr>
        <p:txBody>
          <a:bodyPr anchor="t">
            <a:normAutofit fontScale="67500" lnSpcReduction="20000"/>
          </a:bodyPr>
          <a:lstStyle/>
          <a:p>
            <a:pPr algn="ctr">
              <a:buNone/>
            </a:pPr>
            <a:r>
              <a:rPr lang="en-US" sz="1200" b="1" dirty="0" smtClean="0">
                <a:latin typeface="+mn-lt"/>
              </a:rPr>
              <a:t/>
            </a:r>
            <a:br>
              <a:rPr lang="en-US" sz="1200" b="1" dirty="0" smtClean="0">
                <a:latin typeface="+mn-lt"/>
              </a:rPr>
            </a:br>
            <a:r>
              <a:rPr lang="en-US" sz="1900" b="1" u="sng" dirty="0" smtClean="0">
                <a:solidFill>
                  <a:srgbClr val="002060"/>
                </a:solidFill>
                <a:latin typeface="Arial Black" pitchFamily="34" charset="0"/>
              </a:rPr>
              <a:t>THE INTERNATIONAL IDENTIFICATION CODES OF CONTAINER OWNERS </a:t>
            </a:r>
            <a:endParaRPr lang="en-US" sz="1300" b="1" u="sng" dirty="0" smtClean="0">
              <a:solidFill>
                <a:srgbClr val="002060"/>
              </a:solidFill>
              <a:latin typeface="Arial Black" pitchFamily="34" charset="0"/>
            </a:endParaRPr>
          </a:p>
          <a:p>
            <a:pPr algn="l">
              <a:buNone/>
            </a:pPr>
            <a:r>
              <a:rPr lang="en-US" sz="1300" b="1" dirty="0" smtClean="0">
                <a:solidFill>
                  <a:srgbClr val="002060"/>
                </a:solidFill>
                <a:latin typeface="Arial Black" pitchFamily="34" charset="0"/>
              </a:rPr>
              <a:t>				CALLED "BIC Codes" or "ISO Alpha-codes" </a:t>
            </a:r>
          </a:p>
          <a:p>
            <a:pPr algn="l">
              <a:buNone/>
            </a:pPr>
            <a:r>
              <a:rPr lang="en-US" sz="1600" b="1" dirty="0" smtClean="0">
                <a:latin typeface="Arial Black" pitchFamily="34" charset="0"/>
              </a:rPr>
              <a:t/>
            </a:r>
            <a:br>
              <a:rPr lang="en-US" sz="1600" b="1" dirty="0" smtClean="0">
                <a:latin typeface="Arial Black" pitchFamily="34" charset="0"/>
              </a:rPr>
            </a:br>
            <a:r>
              <a:rPr lang="en-US" sz="1600" b="1" dirty="0" smtClean="0">
                <a:latin typeface="Arial Black" pitchFamily="34" charset="0"/>
              </a:rPr>
              <a:t>The international identification code of containers proposed by the Bureau International des Containers (BIC) since 1969 has been standardized by the International Organization for Standardization (ISO) in 1972. It forms an essential part of the ISO 6346 standard : « Freight Containers - Coding, Identification and Marking ». (This standard describes otherwise some technical complementary markings such as size and type code, country code and various operational marks).</a:t>
            </a:r>
            <a:br>
              <a:rPr lang="en-US" sz="1600" b="1" dirty="0" smtClean="0">
                <a:latin typeface="Arial Black" pitchFamily="34" charset="0"/>
              </a:rPr>
            </a:br>
            <a:endParaRPr lang="en-US" sz="1600" b="1" dirty="0" smtClean="0">
              <a:latin typeface="Arial Black" pitchFamily="34" charset="0"/>
            </a:endParaRPr>
          </a:p>
          <a:p>
            <a:pPr algn="l">
              <a:buNone/>
            </a:pPr>
            <a:r>
              <a:rPr lang="en-US" sz="1600" b="1" dirty="0" smtClean="0">
                <a:latin typeface="Arial Black" pitchFamily="34" charset="0"/>
              </a:rPr>
              <a:t>        Only ISO Alpha-codes for identification of container owners registered with the BIC may be used as unique identity marking of containers in all international transport and customs declaration documents</a:t>
            </a:r>
            <a:br>
              <a:rPr lang="en-US" sz="1600" b="1" dirty="0" smtClean="0">
                <a:latin typeface="Arial Black" pitchFamily="34" charset="0"/>
              </a:rPr>
            </a:br>
            <a:r>
              <a:rPr lang="en-US" sz="1600" b="1" dirty="0" smtClean="0">
                <a:latin typeface="Arial Black" pitchFamily="34" charset="0"/>
              </a:rPr>
              <a:t>It comprises :</a:t>
            </a:r>
            <a:br>
              <a:rPr lang="en-US" sz="1600" b="1" dirty="0" smtClean="0">
                <a:latin typeface="Arial Black" pitchFamily="34" charset="0"/>
              </a:rPr>
            </a:br>
            <a:r>
              <a:rPr lang="en-US" sz="1600" b="1" dirty="0" smtClean="0">
                <a:latin typeface="Arial Black" pitchFamily="34" charset="0"/>
              </a:rPr>
              <a:t>• an owner/operator code of 3 letters,</a:t>
            </a:r>
            <a:br>
              <a:rPr lang="en-US" sz="1600" b="1" dirty="0" smtClean="0">
                <a:latin typeface="Arial Black" pitchFamily="34" charset="0"/>
              </a:rPr>
            </a:br>
            <a:r>
              <a:rPr lang="en-US" sz="1600" b="1" dirty="0" smtClean="0">
                <a:latin typeface="Arial Black" pitchFamily="34" charset="0"/>
              </a:rPr>
              <a:t>• a fourth letter used as equipment identifier (1)</a:t>
            </a:r>
            <a:br>
              <a:rPr lang="en-US" sz="1600" b="1" dirty="0" smtClean="0">
                <a:latin typeface="Arial Black" pitchFamily="34" charset="0"/>
              </a:rPr>
            </a:br>
            <a:r>
              <a:rPr lang="en-US" sz="1600" b="1" dirty="0" smtClean="0">
                <a:latin typeface="Arial Black" pitchFamily="34" charset="0"/>
              </a:rPr>
              <a:t>• a serial number of 6 Arabic numerals (2)</a:t>
            </a:r>
            <a:br>
              <a:rPr lang="en-US" sz="1600" b="1" dirty="0" smtClean="0">
                <a:latin typeface="Arial Black" pitchFamily="34" charset="0"/>
              </a:rPr>
            </a:br>
            <a:r>
              <a:rPr lang="en-US" sz="1600" b="1" dirty="0" smtClean="0">
                <a:latin typeface="Arial Black" pitchFamily="34" charset="0"/>
              </a:rPr>
              <a:t>• a seventh digit (check digit) providing a means of validating the recording and/or transmission accuracy</a:t>
            </a:r>
          </a:p>
          <a:p>
            <a:pPr algn="l">
              <a:buNone/>
            </a:pPr>
            <a:r>
              <a:rPr lang="en-US" sz="1600" b="1" dirty="0" smtClean="0">
                <a:latin typeface="Arial Black" pitchFamily="34" charset="0"/>
              </a:rPr>
              <a:t>          of the data.</a:t>
            </a:r>
            <a:br>
              <a:rPr lang="en-US" sz="1600" b="1" dirty="0" smtClean="0">
                <a:latin typeface="Arial Black" pitchFamily="34" charset="0"/>
              </a:rPr>
            </a:br>
            <a:r>
              <a:rPr lang="en-US" sz="1600" b="1" dirty="0" smtClean="0">
                <a:latin typeface="Arial Black" pitchFamily="34" charset="0"/>
              </a:rPr>
              <a:t>  Example (theoretical- for a container): BICU 123456 5 </a:t>
            </a:r>
            <a:r>
              <a:rPr lang="en-US" sz="1600" b="1" dirty="0">
                <a:latin typeface="Arial Black" pitchFamily="34" charset="0"/>
              </a:rPr>
              <a:t/>
            </a:r>
            <a:br>
              <a:rPr lang="en-US" sz="1600" b="1" dirty="0">
                <a:latin typeface="Arial Black" pitchFamily="34" charset="0"/>
              </a:rPr>
            </a:br>
            <a:r>
              <a:rPr lang="en-US" sz="1600" b="1" dirty="0" smtClean="0">
                <a:latin typeface="Arial Black" pitchFamily="34" charset="0"/>
              </a:rPr>
              <a:t/>
            </a:r>
            <a:br>
              <a:rPr lang="en-US" sz="1600" b="1" dirty="0" smtClean="0">
                <a:latin typeface="Arial Black" pitchFamily="34" charset="0"/>
              </a:rPr>
            </a:br>
            <a:r>
              <a:rPr lang="en-US" sz="1600" b="1" u="sng" dirty="0" smtClean="0">
                <a:latin typeface="Arial Black" pitchFamily="34" charset="0"/>
              </a:rPr>
              <a:t>It guarantees </a:t>
            </a:r>
          </a:p>
          <a:p>
            <a:pPr algn="l">
              <a:buNone/>
            </a:pPr>
            <a:r>
              <a:rPr lang="en-US" sz="1600" b="1" dirty="0" smtClean="0">
                <a:latin typeface="Arial Black" pitchFamily="34" charset="0"/>
              </a:rPr>
              <a:t>	that the identification of the container is unique.</a:t>
            </a:r>
            <a:br>
              <a:rPr lang="en-US" sz="1600" b="1" dirty="0" smtClean="0">
                <a:latin typeface="Arial Black" pitchFamily="34" charset="0"/>
              </a:rPr>
            </a:br>
            <a:r>
              <a:rPr lang="en-US" sz="1600" b="1" dirty="0" smtClean="0">
                <a:latin typeface="Arial Black" pitchFamily="34" charset="0"/>
              </a:rPr>
              <a:t/>
            </a:r>
            <a:br>
              <a:rPr lang="en-US" sz="1600" b="1" dirty="0" smtClean="0">
                <a:latin typeface="Arial Black" pitchFamily="34" charset="0"/>
              </a:rPr>
            </a:br>
            <a:r>
              <a:rPr lang="en-US" sz="1600" b="1" u="sng" dirty="0" smtClean="0">
                <a:latin typeface="Arial Black" pitchFamily="34" charset="0"/>
              </a:rPr>
              <a:t>It permits :</a:t>
            </a:r>
            <a:r>
              <a:rPr lang="en-US" sz="1600" b="1" dirty="0" smtClean="0">
                <a:latin typeface="Arial Black" pitchFamily="34" charset="0"/>
              </a:rPr>
              <a:t/>
            </a:r>
            <a:br>
              <a:rPr lang="en-US" sz="1600" b="1" dirty="0" smtClean="0">
                <a:latin typeface="Arial Black" pitchFamily="34" charset="0"/>
              </a:rPr>
            </a:br>
            <a:r>
              <a:rPr lang="en-US" sz="1600" b="1" dirty="0" smtClean="0">
                <a:latin typeface="Arial Black" pitchFamily="34" charset="0"/>
              </a:rPr>
              <a:t>• the identification of the owner or principal operator</a:t>
            </a:r>
            <a:br>
              <a:rPr lang="en-US" sz="1600" b="1" dirty="0" smtClean="0">
                <a:latin typeface="Arial Black" pitchFamily="34" charset="0"/>
              </a:rPr>
            </a:br>
            <a:r>
              <a:rPr lang="en-US" sz="1600" b="1" dirty="0" smtClean="0">
                <a:latin typeface="Arial Black" pitchFamily="34" charset="0"/>
              </a:rPr>
              <a:t>• the identification of the unit by its owner or operator as reference number for its data base </a:t>
            </a:r>
          </a:p>
          <a:p>
            <a:pPr algn="l">
              <a:buNone/>
            </a:pPr>
            <a:r>
              <a:rPr lang="en-US" sz="1600" b="1" dirty="0" smtClean="0">
                <a:latin typeface="Arial Black" pitchFamily="34" charset="0"/>
              </a:rPr>
              <a:t>           (dimensions, type, year of putting into operation, date of control, of maintenance, etc..).</a:t>
            </a:r>
            <a:br>
              <a:rPr lang="en-US" sz="1600" b="1" dirty="0" smtClean="0">
                <a:latin typeface="Arial Black" pitchFamily="34" charset="0"/>
              </a:rPr>
            </a:br>
            <a:r>
              <a:rPr lang="en-US" sz="1600" b="1" dirty="0" smtClean="0">
                <a:latin typeface="Arial Black" pitchFamily="34" charset="0"/>
              </a:rPr>
              <a:t> </a:t>
            </a:r>
            <a:br>
              <a:rPr lang="en-US" sz="1600" b="1" dirty="0" smtClean="0">
                <a:latin typeface="Arial Black" pitchFamily="34" charset="0"/>
              </a:rPr>
            </a:br>
            <a:r>
              <a:rPr lang="en-US" sz="1600" b="1" u="sng" dirty="0" smtClean="0">
                <a:latin typeface="Arial Black" pitchFamily="34" charset="0"/>
              </a:rPr>
              <a:t>It facilitates</a:t>
            </a:r>
            <a:r>
              <a:rPr lang="en-US" sz="1600" b="1" dirty="0" smtClean="0">
                <a:latin typeface="Arial Black" pitchFamily="34" charset="0"/>
              </a:rPr>
              <a:t/>
            </a:r>
            <a:br>
              <a:rPr lang="en-US" sz="1600" b="1" dirty="0" smtClean="0">
                <a:latin typeface="Arial Black" pitchFamily="34" charset="0"/>
              </a:rPr>
            </a:br>
            <a:r>
              <a:rPr lang="en-US" sz="1600" b="1" dirty="0" smtClean="0">
                <a:latin typeface="Arial Black" pitchFamily="34" charset="0"/>
              </a:rPr>
              <a:t>• the international circulation and temporary admission for customs purpose,</a:t>
            </a:r>
            <a:br>
              <a:rPr lang="en-US" sz="1600" b="1" dirty="0" smtClean="0">
                <a:latin typeface="Arial Black" pitchFamily="34" charset="0"/>
              </a:rPr>
            </a:br>
            <a:r>
              <a:rPr lang="en-US" sz="1600" b="1" dirty="0" smtClean="0">
                <a:latin typeface="Arial Black" pitchFamily="34" charset="0"/>
              </a:rPr>
              <a:t>• the control of containers, manually or automatically by computerized and/or remote control systems at any stage of the transportation chain and especially in intermodal transport.</a:t>
            </a:r>
            <a:br>
              <a:rPr lang="en-US" sz="1600" b="1" dirty="0" smtClean="0">
                <a:latin typeface="Arial Black" pitchFamily="34" charset="0"/>
              </a:rPr>
            </a:br>
            <a:r>
              <a:rPr lang="en-US" sz="1600" b="1" dirty="0" smtClean="0">
                <a:latin typeface="Arial Black" pitchFamily="34" charset="0"/>
              </a:rPr>
              <a:t> </a:t>
            </a:r>
            <a:br>
              <a:rPr lang="en-US" sz="1600" b="1" dirty="0" smtClean="0">
                <a:latin typeface="Arial Black" pitchFamily="34" charset="0"/>
              </a:rPr>
            </a:br>
            <a:r>
              <a:rPr lang="en-US" sz="1600" b="1" u="sng" dirty="0" smtClean="0">
                <a:latin typeface="Arial Black" pitchFamily="34" charset="0"/>
              </a:rPr>
              <a:t>It is accepted by :</a:t>
            </a:r>
            <a:r>
              <a:rPr lang="en-US" sz="1600" b="1" dirty="0" smtClean="0">
                <a:latin typeface="Arial Black" pitchFamily="34" charset="0"/>
              </a:rPr>
              <a:t/>
            </a:r>
            <a:br>
              <a:rPr lang="en-US" sz="1600" b="1" dirty="0" smtClean="0">
                <a:latin typeface="Arial Black" pitchFamily="34" charset="0"/>
              </a:rPr>
            </a:br>
            <a:r>
              <a:rPr lang="en-US" sz="1600" b="1" dirty="0" smtClean="0">
                <a:latin typeface="Arial Black" pitchFamily="34" charset="0"/>
              </a:rPr>
              <a:t>• the World Customs Organization and a number of Customs Administrations of which it facilitates the task in relation with the Customs Convention on Containers, the TIR convention, etc.., (WCO)</a:t>
            </a:r>
            <a:br>
              <a:rPr lang="en-US" sz="1600" b="1" dirty="0" smtClean="0">
                <a:latin typeface="Arial Black" pitchFamily="34" charset="0"/>
              </a:rPr>
            </a:br>
            <a:r>
              <a:rPr lang="en-US" sz="1600" b="1" dirty="0" smtClean="0">
                <a:latin typeface="Arial Black" pitchFamily="34" charset="0"/>
              </a:rPr>
              <a:t>• the International Road Transport Union (IRU)</a:t>
            </a:r>
            <a:br>
              <a:rPr lang="en-US" sz="1600" b="1" dirty="0" smtClean="0">
                <a:latin typeface="Arial Black" pitchFamily="34" charset="0"/>
              </a:rPr>
            </a:br>
            <a:r>
              <a:rPr lang="en-US" sz="1600" b="1" dirty="0" smtClean="0">
                <a:latin typeface="Arial Black" pitchFamily="34" charset="0"/>
              </a:rPr>
              <a:t>• the International Union of Railways (UIC),</a:t>
            </a:r>
            <a:br>
              <a:rPr lang="en-US" sz="1600" b="1" dirty="0" smtClean="0">
                <a:latin typeface="Arial Black" pitchFamily="34" charset="0"/>
              </a:rPr>
            </a:br>
            <a:r>
              <a:rPr lang="en-US" sz="1600" b="1" dirty="0" smtClean="0">
                <a:latin typeface="Arial Black" pitchFamily="34" charset="0"/>
              </a:rPr>
              <a:t>• the International Chamber of Shipping (ICS),</a:t>
            </a:r>
            <a:br>
              <a:rPr lang="en-US" sz="1600" b="1" dirty="0" smtClean="0">
                <a:latin typeface="Arial Black" pitchFamily="34" charset="0"/>
              </a:rPr>
            </a:br>
            <a:r>
              <a:rPr lang="en-US" sz="1600" b="1" dirty="0" smtClean="0">
                <a:latin typeface="Arial Black" pitchFamily="34" charset="0"/>
              </a:rPr>
              <a:t>• the International Air Transport Association (IATA),</a:t>
            </a:r>
            <a:br>
              <a:rPr lang="en-US" sz="1600" b="1" dirty="0" smtClean="0">
                <a:latin typeface="Arial Black" pitchFamily="34" charset="0"/>
              </a:rPr>
            </a:br>
            <a:r>
              <a:rPr lang="en-US" sz="1600" b="1" dirty="0" smtClean="0">
                <a:latin typeface="Arial Black" pitchFamily="34" charset="0"/>
              </a:rPr>
              <a:t>• the International Federation of International Removers (FIDI),</a:t>
            </a:r>
            <a:br>
              <a:rPr lang="en-US" sz="1600" b="1" dirty="0" smtClean="0">
                <a:latin typeface="Arial Black" pitchFamily="34" charset="0"/>
              </a:rPr>
            </a:br>
            <a:r>
              <a:rPr lang="en-US" sz="1600" b="1" dirty="0" smtClean="0">
                <a:latin typeface="Arial Black" pitchFamily="34" charset="0"/>
              </a:rPr>
              <a:t> </a:t>
            </a:r>
            <a:br>
              <a:rPr lang="en-US" sz="1600" b="1" dirty="0" smtClean="0">
                <a:latin typeface="Arial Black" pitchFamily="34" charset="0"/>
              </a:rPr>
            </a:br>
            <a:endParaRPr lang="nl-BE" sz="1600" b="1" dirty="0">
              <a:latin typeface="Arial Black"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85</a:t>
            </a:fld>
            <a:endParaRPr lang="en-US"/>
          </a:p>
        </p:txBody>
      </p:sp>
      <p:pic>
        <p:nvPicPr>
          <p:cNvPr id="5" name="Picture 2"/>
          <p:cNvPicPr>
            <a:picLocks noGrp="1" noChangeAspect="1" noChangeArrowheads="1"/>
          </p:cNvPicPr>
          <p:nvPr>
            <p:ph idx="1"/>
          </p:nvPr>
        </p:nvPicPr>
        <p:blipFill>
          <a:blip r:embed="rId2" cstate="print">
            <a:lum bright="-14000" contrast="-15000"/>
            <a:extLst>
              <a:ext uri="{28A0092B-C50C-407E-A947-70E740481C1C}">
                <a14:useLocalDpi xmlns:a14="http://schemas.microsoft.com/office/drawing/2010/main" val="0"/>
              </a:ext>
            </a:extLst>
          </a:blip>
          <a:srcRect/>
          <a:stretch>
            <a:fillRect/>
          </a:stretch>
        </p:blipFill>
        <p:spPr bwMode="auto">
          <a:xfrm>
            <a:off x="1331640" y="1700808"/>
            <a:ext cx="6552728" cy="3528392"/>
          </a:xfrm>
          <a:prstGeom prst="rect">
            <a:avLst/>
          </a:prstGeom>
          <a:noFill/>
          <a:ln w="25400" cmpd="sng">
            <a:solidFill>
              <a:schemeClr val="tx2"/>
            </a:solidFill>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86</a:t>
            </a:fld>
            <a:endParaRPr lang="en-US"/>
          </a:p>
        </p:txBody>
      </p:sp>
      <p:graphicFrame>
        <p:nvGraphicFramePr>
          <p:cNvPr id="1027" name="Object 3"/>
          <p:cNvGraphicFramePr>
            <a:graphicFrameLocks noChangeAspect="1"/>
          </p:cNvGraphicFramePr>
          <p:nvPr/>
        </p:nvGraphicFramePr>
        <p:xfrm>
          <a:off x="1475656" y="836712"/>
          <a:ext cx="6096000" cy="3605213"/>
        </p:xfrm>
        <a:graphic>
          <a:graphicData uri="http://schemas.openxmlformats.org/presentationml/2006/ole">
            <mc:AlternateContent xmlns:mc="http://schemas.openxmlformats.org/markup-compatibility/2006">
              <mc:Choice xmlns:v="urn:schemas-microsoft-com:vml" Requires="v">
                <p:oleObj spid="_x0000_s1033" name="Werkblad" r:id="rId4" imgW="11820432" imgH="6981954" progId="Excel.Sheet.12">
                  <p:embed/>
                </p:oleObj>
              </mc:Choice>
              <mc:Fallback>
                <p:oleObj name="Werkblad" r:id="rId4" imgW="11820432" imgH="6981954" progId="Excel.Sheet.12">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836712"/>
                        <a:ext cx="6096000" cy="3605213"/>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CONTAINER EQUIPMENT TYPES</a:t>
            </a:r>
            <a:endParaRPr lang="nl-BE"/>
          </a:p>
        </p:txBody>
      </p:sp>
      <p:sp>
        <p:nvSpPr>
          <p:cNvPr id="3" name="Tijdelijke aanduiding voor inhoud 2"/>
          <p:cNvSpPr>
            <a:spLocks noGrp="1"/>
          </p:cNvSpPr>
          <p:nvPr>
            <p:ph idx="1"/>
          </p:nvPr>
        </p:nvSpPr>
        <p:spPr/>
        <p:txBody>
          <a:bodyPr>
            <a:normAutofit fontScale="25000" lnSpcReduction="20000"/>
          </a:bodyPr>
          <a:lstStyle/>
          <a:p>
            <a:r>
              <a:rPr lang="en-US" smtClean="0"/>
              <a:t>1-THE CONTAINER EQUIPMENT TYPES – LISTED IN ISO NORMS 6346 </a:t>
            </a:r>
          </a:p>
          <a:p>
            <a:endParaRPr lang="en-US" smtClean="0"/>
          </a:p>
          <a:p>
            <a:r>
              <a:rPr lang="en-US" smtClean="0"/>
              <a:t>	Box Code GP </a:t>
            </a:r>
          </a:p>
          <a:p>
            <a:r>
              <a:rPr lang="en-US" smtClean="0"/>
              <a:t>       General purpose containers  without ventilation 20-30-40-45 ft – 8” - 8’6” – 9’6” height</a:t>
            </a:r>
          </a:p>
          <a:p>
            <a:endParaRPr lang="en-US" smtClean="0"/>
          </a:p>
          <a:p>
            <a:r>
              <a:rPr lang="en-US" smtClean="0"/>
              <a:t>	Box Code VH</a:t>
            </a:r>
          </a:p>
          <a:p>
            <a:r>
              <a:rPr lang="en-US" smtClean="0"/>
              <a:t>	General purpose containers with ventilation 20-30-40-45 ft – 8’ - 8’6” – 9’6” height</a:t>
            </a:r>
          </a:p>
          <a:p>
            <a:endParaRPr lang="en-US" smtClean="0"/>
          </a:p>
          <a:p>
            <a:r>
              <a:rPr lang="en-US" smtClean="0"/>
              <a:t>	Box code BU</a:t>
            </a:r>
          </a:p>
          <a:p>
            <a:r>
              <a:rPr lang="en-US" smtClean="0"/>
              <a:t>       Dry bulk container non-pressurized  20-30-ft 8’6” height</a:t>
            </a:r>
          </a:p>
          <a:p>
            <a:endParaRPr lang="en-US" smtClean="0"/>
          </a:p>
          <a:p>
            <a:r>
              <a:rPr lang="en-US" smtClean="0"/>
              <a:t>	Box code BK</a:t>
            </a:r>
          </a:p>
          <a:p>
            <a:r>
              <a:rPr lang="en-US" smtClean="0"/>
              <a:t>	Dry bulk container pressurized 20-30ft 8’6” height</a:t>
            </a:r>
          </a:p>
          <a:p>
            <a:endParaRPr lang="en-US" smtClean="0"/>
          </a:p>
          <a:p>
            <a:r>
              <a:rPr lang="en-US" smtClean="0"/>
              <a:t>	Box code SN</a:t>
            </a:r>
          </a:p>
          <a:p>
            <a:r>
              <a:rPr lang="en-US" smtClean="0"/>
              <a:t>	Live stock carrier-automobile-live fish box  20-40 ft height 8’</a:t>
            </a:r>
          </a:p>
          <a:p>
            <a:endParaRPr lang="en-US" smtClean="0"/>
          </a:p>
          <a:p>
            <a:r>
              <a:rPr lang="en-US" smtClean="0"/>
              <a:t>	Box code HR Refrigerated and HI insulated </a:t>
            </a:r>
          </a:p>
          <a:p>
            <a:r>
              <a:rPr lang="en-US" smtClean="0"/>
              <a:t>	Thermal  container 20ft-40ft-45ft- height 8’ - 8’6”</a:t>
            </a:r>
          </a:p>
          <a:p>
            <a:endParaRPr lang="en-US" smtClean="0"/>
          </a:p>
          <a:p>
            <a:r>
              <a:rPr lang="en-US" smtClean="0"/>
              <a:t>	Box code UT</a:t>
            </a:r>
          </a:p>
          <a:p>
            <a:r>
              <a:rPr lang="en-US" smtClean="0"/>
              <a:t>	Open top container removable top 20ft-40ft - height 8’6”</a:t>
            </a:r>
          </a:p>
          <a:p>
            <a:endParaRPr lang="en-US" smtClean="0"/>
          </a:p>
          <a:p>
            <a:r>
              <a:rPr lang="en-US" smtClean="0"/>
              <a:t>	Box code PL </a:t>
            </a:r>
          </a:p>
          <a:p>
            <a:r>
              <a:rPr lang="en-US" smtClean="0"/>
              <a:t>	Platform container with super structure  20ft-30ft-40ft – height 8’ – 8’6”</a:t>
            </a:r>
          </a:p>
          <a:p>
            <a:r>
              <a:rPr lang="en-US" smtClean="0"/>
              <a:t>       with end panels and without end panels</a:t>
            </a:r>
          </a:p>
          <a:p>
            <a:r>
              <a:rPr lang="en-US" smtClean="0"/>
              <a:t>	</a:t>
            </a:r>
          </a:p>
          <a:p>
            <a:r>
              <a:rPr lang="en-US" smtClean="0"/>
              <a:t>	Box type TN</a:t>
            </a:r>
          </a:p>
          <a:p>
            <a:r>
              <a:rPr lang="en-US" smtClean="0"/>
              <a:t>	Tank box for liquids –dangerous liquids-gasses – heights 8’-8’6”</a:t>
            </a:r>
          </a:p>
          <a:p>
            <a:r>
              <a:rPr lang="en-US" smtClean="0"/>
              <a:t>							</a:t>
            </a:r>
          </a:p>
          <a:p>
            <a:r>
              <a:rPr lang="en-US" smtClean="0"/>
              <a:t>	General info:</a:t>
            </a:r>
          </a:p>
          <a:p>
            <a:r>
              <a:rPr lang="en-US" smtClean="0"/>
              <a:t>	8’6”ft = 2.60 meters </a:t>
            </a:r>
          </a:p>
          <a:p>
            <a:r>
              <a:rPr lang="en-US" smtClean="0"/>
              <a:t>	9’6”ft = 2.90 meters </a:t>
            </a:r>
            <a:endParaRPr lang="en-US" dirty="0"/>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87</a:t>
            </a:fld>
            <a:endParaRPr lang="en-US"/>
          </a:p>
        </p:txBody>
      </p:sp>
    </p:spTree>
    <p:extLst>
      <p:ext uri="{BB962C8B-B14F-4D97-AF65-F5344CB8AC3E}">
        <p14:creationId xmlns:p14="http://schemas.microsoft.com/office/powerpoint/2010/main" val="10251538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51520" y="404664"/>
            <a:ext cx="8424936" cy="5234136"/>
          </a:xfrm>
        </p:spPr>
        <p:txBody>
          <a:bodyPr>
            <a:normAutofit/>
          </a:bodyPr>
          <a:lstStyle/>
          <a:p>
            <a:pPr algn="l"/>
            <a:r>
              <a:rPr lang="en-US" sz="2000" b="1" u="sng" dirty="0" smtClean="0">
                <a:solidFill>
                  <a:srgbClr val="002060"/>
                </a:solidFill>
                <a:latin typeface="Arial Black" pitchFamily="34" charset="0"/>
              </a:rPr>
              <a:t>STANDARD CONTAINER PARTS </a:t>
            </a:r>
            <a:endParaRPr lang="en-US" sz="2000" b="1" u="sng" dirty="0">
              <a:solidFill>
                <a:srgbClr val="002060"/>
              </a:solidFill>
              <a:latin typeface="Arial Black" pitchFamily="34" charset="0"/>
            </a:endParaRPr>
          </a:p>
        </p:txBody>
      </p:sp>
      <p:sp>
        <p:nvSpPr>
          <p:cNvPr id="4" name="Tijdelijke aanduiding voor dianummer 3"/>
          <p:cNvSpPr>
            <a:spLocks noGrp="1"/>
          </p:cNvSpPr>
          <p:nvPr>
            <p:ph type="sldNum" sz="quarter" idx="12"/>
          </p:nvPr>
        </p:nvSpPr>
        <p:spPr>
          <a:xfrm>
            <a:off x="6588224" y="6492875"/>
            <a:ext cx="2133600" cy="365125"/>
          </a:xfrm>
        </p:spPr>
        <p:txBody>
          <a:bodyPr/>
          <a:lstStyle/>
          <a:p>
            <a:fld id="{C07877BB-7613-42C2-8ED5-B1012AEBCF7F}" type="slidenum">
              <a:rPr lang="en-US" smtClean="0"/>
              <a:pPr/>
              <a:t>88</a:t>
            </a:fld>
            <a:endParaRPr lang="en-US"/>
          </a:p>
        </p:txBody>
      </p:sp>
      <p:pic>
        <p:nvPicPr>
          <p:cNvPr id="76802" name="Picture 2"/>
          <p:cNvPicPr>
            <a:picLocks noChangeAspect="1" noChangeArrowheads="1"/>
          </p:cNvPicPr>
          <p:nvPr/>
        </p:nvPicPr>
        <p:blipFill>
          <a:blip r:embed="rId2" cstate="print">
            <a:lum bright="-9000" contrast="-12000"/>
          </a:blip>
          <a:srcRect/>
          <a:stretch>
            <a:fillRect/>
          </a:stretch>
        </p:blipFill>
        <p:spPr bwMode="auto">
          <a:xfrm>
            <a:off x="323528" y="1412776"/>
            <a:ext cx="4980000" cy="2988000"/>
          </a:xfrm>
          <a:prstGeom prst="rect">
            <a:avLst/>
          </a:prstGeom>
          <a:noFill/>
          <a:ln w="9525">
            <a:noFill/>
            <a:miter lim="800000"/>
            <a:headEnd/>
            <a:tailEnd/>
          </a:ln>
          <a:effectLst/>
        </p:spPr>
      </p:pic>
      <p:pic>
        <p:nvPicPr>
          <p:cNvPr id="76804" name="Picture 4"/>
          <p:cNvPicPr>
            <a:picLocks noChangeAspect="1" noChangeArrowheads="1"/>
          </p:cNvPicPr>
          <p:nvPr/>
        </p:nvPicPr>
        <p:blipFill>
          <a:blip r:embed="rId3" cstate="print">
            <a:lum bright="-18000" contrast="5000"/>
          </a:blip>
          <a:srcRect/>
          <a:stretch>
            <a:fillRect/>
          </a:stretch>
        </p:blipFill>
        <p:spPr bwMode="auto">
          <a:xfrm>
            <a:off x="5724128" y="332656"/>
            <a:ext cx="2664157" cy="2700000"/>
          </a:xfrm>
          <a:prstGeom prst="rect">
            <a:avLst/>
          </a:prstGeom>
          <a:noFill/>
          <a:ln w="9525">
            <a:noFill/>
            <a:miter lim="800000"/>
            <a:headEnd/>
            <a:tailEnd/>
          </a:ln>
          <a:effectLst/>
        </p:spPr>
      </p:pic>
      <p:pic>
        <p:nvPicPr>
          <p:cNvPr id="76806" name="Picture 6"/>
          <p:cNvPicPr>
            <a:picLocks noChangeAspect="1" noChangeArrowheads="1"/>
          </p:cNvPicPr>
          <p:nvPr/>
        </p:nvPicPr>
        <p:blipFill>
          <a:blip r:embed="rId4" cstate="print">
            <a:lum bright="-21000" contrast="6000"/>
          </a:blip>
          <a:srcRect/>
          <a:stretch>
            <a:fillRect/>
          </a:stretch>
        </p:blipFill>
        <p:spPr bwMode="auto">
          <a:xfrm>
            <a:off x="5724128" y="3501008"/>
            <a:ext cx="2592288" cy="2527548"/>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74042"/>
          </a:xfrm>
        </p:spPr>
        <p:txBody>
          <a:bodyPr>
            <a:noAutofit/>
          </a:bodyPr>
          <a:lstStyle/>
          <a:p>
            <a:pPr algn="l"/>
            <a:r>
              <a:rPr lang="en-US" sz="2000" b="1" u="sng" dirty="0" smtClean="0">
                <a:solidFill>
                  <a:srgbClr val="002060"/>
                </a:solidFill>
                <a:latin typeface="Arial Black" pitchFamily="34" charset="0"/>
              </a:rPr>
              <a:t>STANDARD CONTAINER TYPES AND USAGE </a:t>
            </a:r>
            <a:endParaRPr lang="en-US" sz="2000" b="1" u="sng" dirty="0">
              <a:solidFill>
                <a:srgbClr val="002060"/>
              </a:solidFill>
              <a:latin typeface="Arial Black" pitchFamily="34" charset="0"/>
            </a:endParaRPr>
          </a:p>
        </p:txBody>
      </p:sp>
      <p:sp>
        <p:nvSpPr>
          <p:cNvPr id="4" name="Tijdelijke aanduiding voor dianummer 3"/>
          <p:cNvSpPr>
            <a:spLocks noGrp="1"/>
          </p:cNvSpPr>
          <p:nvPr>
            <p:ph type="sldNum" sz="quarter" idx="12"/>
          </p:nvPr>
        </p:nvSpPr>
        <p:spPr>
          <a:xfrm>
            <a:off x="6516216" y="6237312"/>
            <a:ext cx="2133600" cy="365125"/>
          </a:xfrm>
        </p:spPr>
        <p:txBody>
          <a:bodyPr/>
          <a:lstStyle/>
          <a:p>
            <a:fld id="{C07877BB-7613-42C2-8ED5-B1012AEBCF7F}" type="slidenum">
              <a:rPr lang="en-US" smtClean="0"/>
              <a:pPr/>
              <a:t>89</a:t>
            </a:fld>
            <a:endParaRPr lang="en-US"/>
          </a:p>
        </p:txBody>
      </p:sp>
      <p:pic>
        <p:nvPicPr>
          <p:cNvPr id="121858" name="Picture 2"/>
          <p:cNvPicPr>
            <a:picLocks noChangeAspect="1" noChangeArrowheads="1"/>
          </p:cNvPicPr>
          <p:nvPr/>
        </p:nvPicPr>
        <p:blipFill>
          <a:blip r:embed="rId2" cstate="print"/>
          <a:srcRect/>
          <a:stretch>
            <a:fillRect/>
          </a:stretch>
        </p:blipFill>
        <p:spPr bwMode="auto">
          <a:xfrm>
            <a:off x="683568" y="692696"/>
            <a:ext cx="1584176" cy="1152128"/>
          </a:xfrm>
          <a:prstGeom prst="rect">
            <a:avLst/>
          </a:prstGeom>
          <a:noFill/>
          <a:ln w="25400" cmpd="sng">
            <a:solidFill>
              <a:schemeClr val="tx2"/>
            </a:solidFill>
            <a:miter lim="800000"/>
            <a:headEnd/>
            <a:tailEnd/>
          </a:ln>
        </p:spPr>
      </p:pic>
      <p:pic>
        <p:nvPicPr>
          <p:cNvPr id="121859" name="Picture 3"/>
          <p:cNvPicPr>
            <a:picLocks noChangeAspect="1" noChangeArrowheads="1"/>
          </p:cNvPicPr>
          <p:nvPr/>
        </p:nvPicPr>
        <p:blipFill>
          <a:blip r:embed="rId3" cstate="print"/>
          <a:srcRect/>
          <a:stretch>
            <a:fillRect/>
          </a:stretch>
        </p:blipFill>
        <p:spPr bwMode="auto">
          <a:xfrm>
            <a:off x="3419872" y="3789040"/>
            <a:ext cx="1552575" cy="1368152"/>
          </a:xfrm>
          <a:prstGeom prst="rect">
            <a:avLst/>
          </a:prstGeom>
          <a:noFill/>
          <a:ln w="25400" cmpd="sng">
            <a:solidFill>
              <a:schemeClr val="tx2"/>
            </a:solidFill>
            <a:miter lim="800000"/>
            <a:headEnd/>
            <a:tailEnd/>
          </a:ln>
        </p:spPr>
      </p:pic>
      <p:pic>
        <p:nvPicPr>
          <p:cNvPr id="121861" name="Picture 5"/>
          <p:cNvPicPr>
            <a:picLocks noChangeAspect="1" noChangeArrowheads="1"/>
          </p:cNvPicPr>
          <p:nvPr/>
        </p:nvPicPr>
        <p:blipFill>
          <a:blip r:embed="rId4" cstate="print"/>
          <a:srcRect/>
          <a:stretch>
            <a:fillRect/>
          </a:stretch>
        </p:blipFill>
        <p:spPr bwMode="auto">
          <a:xfrm>
            <a:off x="3419872" y="692696"/>
            <a:ext cx="1584176" cy="1152128"/>
          </a:xfrm>
          <a:prstGeom prst="rect">
            <a:avLst/>
          </a:prstGeom>
          <a:noFill/>
          <a:ln w="25400" cmpd="sng">
            <a:solidFill>
              <a:schemeClr val="tx2"/>
            </a:solidFill>
            <a:miter lim="800000"/>
            <a:headEnd/>
            <a:tailEnd/>
          </a:ln>
        </p:spPr>
      </p:pic>
      <p:pic>
        <p:nvPicPr>
          <p:cNvPr id="121862" name="Picture 6"/>
          <p:cNvPicPr>
            <a:picLocks noChangeAspect="1" noChangeArrowheads="1"/>
          </p:cNvPicPr>
          <p:nvPr/>
        </p:nvPicPr>
        <p:blipFill>
          <a:blip r:embed="rId5" cstate="print"/>
          <a:srcRect/>
          <a:stretch>
            <a:fillRect/>
          </a:stretch>
        </p:blipFill>
        <p:spPr bwMode="auto">
          <a:xfrm>
            <a:off x="683568" y="2204864"/>
            <a:ext cx="1512168" cy="1296144"/>
          </a:xfrm>
          <a:prstGeom prst="rect">
            <a:avLst/>
          </a:prstGeom>
          <a:noFill/>
          <a:ln w="25400" cmpd="sng">
            <a:solidFill>
              <a:schemeClr val="tx2"/>
            </a:solidFill>
            <a:miter lim="800000"/>
            <a:headEnd/>
            <a:tailEnd/>
          </a:ln>
        </p:spPr>
      </p:pic>
      <p:pic>
        <p:nvPicPr>
          <p:cNvPr id="121863" name="Picture 7"/>
          <p:cNvPicPr>
            <a:picLocks noChangeAspect="1" noChangeArrowheads="1"/>
          </p:cNvPicPr>
          <p:nvPr/>
        </p:nvPicPr>
        <p:blipFill>
          <a:blip r:embed="rId6" cstate="print"/>
          <a:srcRect/>
          <a:stretch>
            <a:fillRect/>
          </a:stretch>
        </p:blipFill>
        <p:spPr bwMode="auto">
          <a:xfrm>
            <a:off x="6012160" y="3789040"/>
            <a:ext cx="1656184" cy="1368152"/>
          </a:xfrm>
          <a:prstGeom prst="rect">
            <a:avLst/>
          </a:prstGeom>
          <a:noFill/>
          <a:ln w="25400" cmpd="sng">
            <a:solidFill>
              <a:schemeClr val="tx2"/>
            </a:solidFill>
            <a:miter lim="800000"/>
            <a:headEnd/>
            <a:tailEnd/>
          </a:ln>
        </p:spPr>
      </p:pic>
      <p:pic>
        <p:nvPicPr>
          <p:cNvPr id="121866" name="Picture 10"/>
          <p:cNvPicPr>
            <a:picLocks noChangeAspect="1" noChangeArrowheads="1"/>
          </p:cNvPicPr>
          <p:nvPr/>
        </p:nvPicPr>
        <p:blipFill>
          <a:blip r:embed="rId7" cstate="print"/>
          <a:srcRect/>
          <a:stretch>
            <a:fillRect/>
          </a:stretch>
        </p:blipFill>
        <p:spPr bwMode="auto">
          <a:xfrm>
            <a:off x="6012160" y="692696"/>
            <a:ext cx="1728192" cy="1152128"/>
          </a:xfrm>
          <a:prstGeom prst="rect">
            <a:avLst/>
          </a:prstGeom>
          <a:noFill/>
          <a:ln w="25400" cmpd="sng">
            <a:solidFill>
              <a:schemeClr val="tx2"/>
            </a:solidFill>
            <a:miter lim="800000"/>
            <a:headEnd/>
            <a:tailEnd/>
          </a:ln>
        </p:spPr>
      </p:pic>
      <p:sp>
        <p:nvSpPr>
          <p:cNvPr id="16" name="Rechthoek 15"/>
          <p:cNvSpPr/>
          <p:nvPr/>
        </p:nvSpPr>
        <p:spPr>
          <a:xfrm>
            <a:off x="5580112" y="5229200"/>
            <a:ext cx="2504212" cy="338554"/>
          </a:xfrm>
          <a:prstGeom prst="rect">
            <a:avLst/>
          </a:prstGeom>
        </p:spPr>
        <p:txBody>
          <a:bodyPr wrap="none">
            <a:spAutoFit/>
          </a:bodyPr>
          <a:lstStyle/>
          <a:p>
            <a:r>
              <a:rPr lang="en-US" sz="800" b="1" dirty="0" smtClean="0"/>
              <a:t>Tank container for liquid foodstuff &amp; chemicals  20 foot</a:t>
            </a:r>
          </a:p>
          <a:p>
            <a:endParaRPr lang="en-US" sz="800" dirty="0"/>
          </a:p>
        </p:txBody>
      </p:sp>
      <p:sp>
        <p:nvSpPr>
          <p:cNvPr id="17" name="Rechthoek 16"/>
          <p:cNvSpPr/>
          <p:nvPr/>
        </p:nvSpPr>
        <p:spPr>
          <a:xfrm>
            <a:off x="539552" y="3501008"/>
            <a:ext cx="2069976" cy="215444"/>
          </a:xfrm>
          <a:prstGeom prst="rect">
            <a:avLst/>
          </a:prstGeom>
        </p:spPr>
        <p:txBody>
          <a:bodyPr wrap="square">
            <a:spAutoFit/>
          </a:bodyPr>
          <a:lstStyle/>
          <a:p>
            <a:r>
              <a:rPr lang="en-US" sz="800" dirty="0" smtClean="0"/>
              <a:t>    </a:t>
            </a:r>
            <a:r>
              <a:rPr lang="en-US" sz="800" b="1" dirty="0" smtClean="0"/>
              <a:t>General purpose Container 40 foot</a:t>
            </a:r>
            <a:endParaRPr lang="en-US" sz="800" b="1" dirty="0"/>
          </a:p>
        </p:txBody>
      </p:sp>
      <p:sp>
        <p:nvSpPr>
          <p:cNvPr id="18" name="Rechthoek 17"/>
          <p:cNvSpPr/>
          <p:nvPr/>
        </p:nvSpPr>
        <p:spPr>
          <a:xfrm>
            <a:off x="3419872" y="1844824"/>
            <a:ext cx="2069976" cy="215444"/>
          </a:xfrm>
          <a:prstGeom prst="rect">
            <a:avLst/>
          </a:prstGeom>
        </p:spPr>
        <p:txBody>
          <a:bodyPr wrap="square">
            <a:spAutoFit/>
          </a:bodyPr>
          <a:lstStyle/>
          <a:p>
            <a:r>
              <a:rPr lang="en-US" sz="800" dirty="0" smtClean="0"/>
              <a:t>    </a:t>
            </a:r>
            <a:r>
              <a:rPr lang="en-US" sz="800" b="1" dirty="0" smtClean="0"/>
              <a:t>Collapsible flat 20 and 40 foot </a:t>
            </a:r>
            <a:endParaRPr lang="en-US" sz="800" b="1" dirty="0"/>
          </a:p>
        </p:txBody>
      </p:sp>
      <p:sp>
        <p:nvSpPr>
          <p:cNvPr id="19" name="Rechthoek 18"/>
          <p:cNvSpPr/>
          <p:nvPr/>
        </p:nvSpPr>
        <p:spPr>
          <a:xfrm>
            <a:off x="5724128" y="1844824"/>
            <a:ext cx="2304256" cy="215444"/>
          </a:xfrm>
          <a:prstGeom prst="rect">
            <a:avLst/>
          </a:prstGeom>
        </p:spPr>
        <p:txBody>
          <a:bodyPr wrap="square">
            <a:spAutoFit/>
          </a:bodyPr>
          <a:lstStyle/>
          <a:p>
            <a:r>
              <a:rPr lang="en-US" sz="800" dirty="0" smtClean="0"/>
              <a:t>    </a:t>
            </a:r>
            <a:r>
              <a:rPr lang="en-US" sz="800" b="1" dirty="0" smtClean="0"/>
              <a:t>Open Top 20 and 40 foot with tarpaulin roof </a:t>
            </a:r>
            <a:endParaRPr lang="en-US" sz="800" b="1" dirty="0"/>
          </a:p>
        </p:txBody>
      </p:sp>
      <p:sp>
        <p:nvSpPr>
          <p:cNvPr id="21" name="Rechthoek 20"/>
          <p:cNvSpPr/>
          <p:nvPr/>
        </p:nvSpPr>
        <p:spPr>
          <a:xfrm>
            <a:off x="683568" y="1844824"/>
            <a:ext cx="2069976" cy="215444"/>
          </a:xfrm>
          <a:prstGeom prst="rect">
            <a:avLst/>
          </a:prstGeom>
        </p:spPr>
        <p:txBody>
          <a:bodyPr wrap="square">
            <a:spAutoFit/>
          </a:bodyPr>
          <a:lstStyle/>
          <a:p>
            <a:r>
              <a:rPr lang="en-US" sz="800" dirty="0" smtClean="0"/>
              <a:t>    </a:t>
            </a:r>
            <a:r>
              <a:rPr lang="en-US" sz="800" b="1" dirty="0" smtClean="0"/>
              <a:t>General purpose Container 20 </a:t>
            </a:r>
            <a:endParaRPr lang="en-US" sz="800" b="1" dirty="0"/>
          </a:p>
        </p:txBody>
      </p:sp>
      <p:pic>
        <p:nvPicPr>
          <p:cNvPr id="22" name="Picture 2"/>
          <p:cNvPicPr>
            <a:picLocks noChangeAspect="1" noChangeArrowheads="1"/>
          </p:cNvPicPr>
          <p:nvPr/>
        </p:nvPicPr>
        <p:blipFill>
          <a:blip r:embed="rId8" cstate="print"/>
          <a:srcRect/>
          <a:stretch>
            <a:fillRect/>
          </a:stretch>
        </p:blipFill>
        <p:spPr bwMode="auto">
          <a:xfrm>
            <a:off x="683568" y="3789040"/>
            <a:ext cx="1584176" cy="1296143"/>
          </a:xfrm>
          <a:prstGeom prst="rect">
            <a:avLst/>
          </a:prstGeom>
          <a:noFill/>
          <a:ln w="25400" cmpd="sng">
            <a:solidFill>
              <a:schemeClr val="tx2"/>
            </a:solidFill>
            <a:miter lim="800000"/>
            <a:headEnd/>
            <a:tailEnd/>
          </a:ln>
        </p:spPr>
      </p:pic>
      <p:pic>
        <p:nvPicPr>
          <p:cNvPr id="23" name="Picture 3"/>
          <p:cNvPicPr>
            <a:picLocks noChangeAspect="1" noChangeArrowheads="1"/>
          </p:cNvPicPr>
          <p:nvPr/>
        </p:nvPicPr>
        <p:blipFill>
          <a:blip r:embed="rId9" cstate="print"/>
          <a:srcRect/>
          <a:stretch>
            <a:fillRect/>
          </a:stretch>
        </p:blipFill>
        <p:spPr bwMode="auto">
          <a:xfrm>
            <a:off x="3419872" y="5373216"/>
            <a:ext cx="1584176" cy="1368152"/>
          </a:xfrm>
          <a:prstGeom prst="rect">
            <a:avLst/>
          </a:prstGeom>
          <a:noFill/>
          <a:ln w="25400">
            <a:solidFill>
              <a:schemeClr val="accent1"/>
            </a:solidFill>
            <a:miter lim="800000"/>
            <a:headEnd/>
            <a:tailEnd/>
          </a:ln>
        </p:spPr>
      </p:pic>
      <p:pic>
        <p:nvPicPr>
          <p:cNvPr id="24" name="Picture 5"/>
          <p:cNvPicPr>
            <a:picLocks noChangeAspect="1" noChangeArrowheads="1"/>
          </p:cNvPicPr>
          <p:nvPr/>
        </p:nvPicPr>
        <p:blipFill>
          <a:blip r:embed="rId10" cstate="print"/>
          <a:srcRect/>
          <a:stretch>
            <a:fillRect/>
          </a:stretch>
        </p:blipFill>
        <p:spPr bwMode="auto">
          <a:xfrm>
            <a:off x="6012160" y="2132856"/>
            <a:ext cx="1728192" cy="1440160"/>
          </a:xfrm>
          <a:prstGeom prst="rect">
            <a:avLst/>
          </a:prstGeom>
          <a:noFill/>
          <a:ln w="25400">
            <a:solidFill>
              <a:schemeClr val="tx2"/>
            </a:solidFill>
            <a:miter lim="800000"/>
            <a:headEnd/>
            <a:tailEnd/>
          </a:ln>
        </p:spPr>
      </p:pic>
      <p:pic>
        <p:nvPicPr>
          <p:cNvPr id="25" name="Picture 6"/>
          <p:cNvPicPr>
            <a:picLocks noChangeAspect="1" noChangeArrowheads="1"/>
          </p:cNvPicPr>
          <p:nvPr/>
        </p:nvPicPr>
        <p:blipFill>
          <a:blip r:embed="rId11" cstate="print"/>
          <a:srcRect/>
          <a:stretch>
            <a:fillRect/>
          </a:stretch>
        </p:blipFill>
        <p:spPr bwMode="auto">
          <a:xfrm>
            <a:off x="683568" y="5373216"/>
            <a:ext cx="1584176" cy="1352550"/>
          </a:xfrm>
          <a:prstGeom prst="rect">
            <a:avLst/>
          </a:prstGeom>
          <a:noFill/>
          <a:ln w="25400" cmpd="sng">
            <a:solidFill>
              <a:schemeClr val="tx2"/>
            </a:solidFill>
            <a:miter lim="800000"/>
            <a:headEnd/>
            <a:tailEnd/>
          </a:ln>
        </p:spPr>
      </p:pic>
      <p:sp>
        <p:nvSpPr>
          <p:cNvPr id="26" name="Rechthoek 25"/>
          <p:cNvSpPr/>
          <p:nvPr/>
        </p:nvSpPr>
        <p:spPr>
          <a:xfrm>
            <a:off x="3491880" y="5157192"/>
            <a:ext cx="1438214" cy="338554"/>
          </a:xfrm>
          <a:prstGeom prst="rect">
            <a:avLst/>
          </a:prstGeom>
        </p:spPr>
        <p:txBody>
          <a:bodyPr wrap="none">
            <a:spAutoFit/>
          </a:bodyPr>
          <a:lstStyle/>
          <a:p>
            <a:r>
              <a:rPr lang="en-US" sz="800" b="1" dirty="0" smtClean="0"/>
              <a:t>Reefer container 20 &amp; 40 foot</a:t>
            </a:r>
          </a:p>
          <a:p>
            <a:endParaRPr lang="en-US" sz="800" dirty="0"/>
          </a:p>
        </p:txBody>
      </p:sp>
      <p:pic>
        <p:nvPicPr>
          <p:cNvPr id="27" name="Picture 4"/>
          <p:cNvPicPr>
            <a:picLocks noChangeAspect="1" noChangeArrowheads="1"/>
          </p:cNvPicPr>
          <p:nvPr/>
        </p:nvPicPr>
        <p:blipFill>
          <a:blip r:embed="rId12" cstate="print"/>
          <a:srcRect/>
          <a:stretch>
            <a:fillRect/>
          </a:stretch>
        </p:blipFill>
        <p:spPr bwMode="auto">
          <a:xfrm>
            <a:off x="3419872" y="2132856"/>
            <a:ext cx="1525141" cy="1381125"/>
          </a:xfrm>
          <a:prstGeom prst="rect">
            <a:avLst/>
          </a:prstGeom>
          <a:noFill/>
          <a:ln w="25400">
            <a:solidFill>
              <a:schemeClr val="tx2"/>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332656"/>
            <a:ext cx="8820472" cy="6336704"/>
          </a:xfrm>
        </p:spPr>
        <p:txBody>
          <a:bodyPr>
            <a:normAutofit/>
          </a:bodyPr>
          <a:lstStyle/>
          <a:p>
            <a:pPr>
              <a:buNone/>
            </a:pPr>
            <a:r>
              <a:rPr lang="en-US" sz="1200" b="1" u="sng" dirty="0" smtClean="0">
                <a:solidFill>
                  <a:srgbClr val="002060"/>
                </a:solidFill>
                <a:latin typeface="Arial Black" pitchFamily="34" charset="0"/>
              </a:rPr>
              <a:t>Container terminal layout </a:t>
            </a:r>
            <a:endParaRPr lang="en-US" sz="1200" b="1" dirty="0" smtClean="0">
              <a:solidFill>
                <a:srgbClr val="002060"/>
              </a:solidFill>
              <a:latin typeface="Arial Black" pitchFamily="34" charset="0"/>
            </a:endParaRPr>
          </a:p>
          <a:p>
            <a:pPr>
              <a:buNone/>
            </a:pPr>
            <a:r>
              <a:rPr lang="en-US" sz="1200" b="1" dirty="0" smtClean="0">
                <a:latin typeface="Arial Black" pitchFamily="34" charset="0"/>
              </a:rPr>
              <a:t>A number of elements are essential to a terminal but are forming a complex relationship </a:t>
            </a:r>
          </a:p>
          <a:p>
            <a:pPr>
              <a:buNone/>
            </a:pPr>
            <a:r>
              <a:rPr lang="en-US" sz="1200" b="1" dirty="0" smtClean="0">
                <a:latin typeface="Arial Black" pitchFamily="34" charset="0"/>
              </a:rPr>
              <a:t>between those elements and can greatly influence the efficiency and profitability at a terminal. </a:t>
            </a:r>
          </a:p>
          <a:p>
            <a:pPr>
              <a:buNone/>
            </a:pPr>
            <a:r>
              <a:rPr lang="en-US" sz="1200" b="1" dirty="0" smtClean="0">
                <a:latin typeface="Arial Black" pitchFamily="34" charset="0"/>
              </a:rPr>
              <a:t>For an example, a barge terminal can be planned perpendicular to the deep-sea quay. </a:t>
            </a:r>
          </a:p>
          <a:p>
            <a:pPr>
              <a:buNone/>
            </a:pPr>
            <a:r>
              <a:rPr lang="en-US" sz="1200" b="1" dirty="0" smtClean="0">
                <a:latin typeface="Arial Black" pitchFamily="34" charset="0"/>
              </a:rPr>
              <a:t>It reduces internal transport distances and providing a more compact terminal layout.</a:t>
            </a:r>
          </a:p>
          <a:p>
            <a:pPr>
              <a:buNone/>
            </a:pPr>
            <a:endParaRPr lang="en-US" sz="1200" b="1" dirty="0" smtClean="0">
              <a:latin typeface="Arial Black" pitchFamily="34" charset="0"/>
            </a:endParaRPr>
          </a:p>
          <a:p>
            <a:pPr>
              <a:buNone/>
            </a:pPr>
            <a:r>
              <a:rPr lang="en-US" sz="1200" b="1" u="sng" dirty="0" smtClean="0">
                <a:solidFill>
                  <a:srgbClr val="002060"/>
                </a:solidFill>
                <a:latin typeface="Arial Black" pitchFamily="34" charset="0"/>
              </a:rPr>
              <a:t>Quay wall</a:t>
            </a:r>
          </a:p>
          <a:p>
            <a:pPr>
              <a:buNone/>
            </a:pPr>
            <a:r>
              <a:rPr lang="en-US" sz="1200" b="1" dirty="0" smtClean="0">
                <a:latin typeface="Arial Black" pitchFamily="34" charset="0"/>
              </a:rPr>
              <a:t>The quays are the interface between a ship and the land. </a:t>
            </a:r>
          </a:p>
          <a:p>
            <a:pPr>
              <a:buNone/>
            </a:pPr>
            <a:r>
              <a:rPr lang="en-US" sz="1200" b="1" dirty="0" smtClean="0">
                <a:latin typeface="Arial Black" pitchFamily="34" charset="0"/>
              </a:rPr>
              <a:t>Container vessels berth along the quay wall of the container terminal. </a:t>
            </a:r>
          </a:p>
          <a:p>
            <a:pPr>
              <a:buNone/>
            </a:pPr>
            <a:r>
              <a:rPr lang="en-US" sz="1200" b="1" dirty="0" smtClean="0">
                <a:latin typeface="Arial Black" pitchFamily="34" charset="0"/>
              </a:rPr>
              <a:t>Quay walls for container terminals do not necessarily differ from quay walls for other vessel types.</a:t>
            </a:r>
          </a:p>
          <a:p>
            <a:pPr>
              <a:buNone/>
            </a:pPr>
            <a:endParaRPr lang="en-US" sz="1200" b="1" dirty="0" smtClean="0">
              <a:solidFill>
                <a:srgbClr val="002060"/>
              </a:solidFill>
              <a:latin typeface="Arial Black" pitchFamily="34" charset="0"/>
            </a:endParaRPr>
          </a:p>
          <a:p>
            <a:pPr>
              <a:buNone/>
            </a:pPr>
            <a:r>
              <a:rPr lang="en-US" sz="1200" b="1" u="sng" dirty="0" smtClean="0">
                <a:solidFill>
                  <a:srgbClr val="002060"/>
                </a:solidFill>
                <a:latin typeface="Arial Black" pitchFamily="34" charset="0"/>
              </a:rPr>
              <a:t>Apron</a:t>
            </a:r>
            <a:r>
              <a:rPr lang="en-US" sz="1200" b="1" dirty="0" smtClean="0">
                <a:latin typeface="Arial Black" pitchFamily="34" charset="0"/>
              </a:rPr>
              <a:t>	</a:t>
            </a:r>
          </a:p>
          <a:p>
            <a:pPr>
              <a:buNone/>
            </a:pPr>
            <a:r>
              <a:rPr lang="en-US" sz="1200" b="1" dirty="0" smtClean="0">
                <a:latin typeface="Arial Black" pitchFamily="34" charset="0"/>
              </a:rPr>
              <a:t>The apron is an open area adjacent to the quay wall and the width of the apron varies from a</a:t>
            </a:r>
          </a:p>
          <a:p>
            <a:pPr>
              <a:buNone/>
            </a:pPr>
            <a:r>
              <a:rPr lang="en-US" sz="1200" b="1" dirty="0" smtClean="0">
                <a:latin typeface="Arial Black" pitchFamily="34" charset="0"/>
              </a:rPr>
              <a:t> minimum of about 40m to more than 100m and often depends on the width of the crane rail track</a:t>
            </a:r>
          </a:p>
          <a:p>
            <a:pPr>
              <a:buNone/>
            </a:pPr>
            <a:r>
              <a:rPr lang="en-US" sz="1200" b="1" dirty="0" smtClean="0">
                <a:latin typeface="Arial Black" pitchFamily="34" charset="0"/>
              </a:rPr>
              <a:t>and the type of horizontal waterside transport.</a:t>
            </a:r>
          </a:p>
          <a:p>
            <a:pPr>
              <a:buNone/>
            </a:pPr>
            <a:r>
              <a:rPr lang="en-US" sz="1200" b="1" dirty="0" smtClean="0">
                <a:latin typeface="Arial Black" pitchFamily="34" charset="0"/>
              </a:rPr>
              <a:t>The apron supports two functions:</a:t>
            </a:r>
          </a:p>
          <a:p>
            <a:pPr>
              <a:buNone/>
            </a:pPr>
            <a:r>
              <a:rPr lang="en-US" sz="1200" b="1" dirty="0" smtClean="0">
                <a:latin typeface="Arial Black" pitchFamily="34" charset="0"/>
              </a:rPr>
              <a:t>	 1-An area for quay cranes to operate on. </a:t>
            </a:r>
          </a:p>
          <a:p>
            <a:pPr>
              <a:buNone/>
            </a:pPr>
            <a:r>
              <a:rPr lang="en-US" sz="1200" b="1" dirty="0" smtClean="0">
                <a:latin typeface="Arial Black" pitchFamily="34" charset="0"/>
              </a:rPr>
              <a:t>	 2-An internal traffic circulation area for vehicles moving containers between the quay   </a:t>
            </a:r>
          </a:p>
          <a:p>
            <a:pPr>
              <a:buNone/>
            </a:pPr>
            <a:r>
              <a:rPr lang="en-US" sz="1200" b="1" dirty="0" smtClean="0">
                <a:latin typeface="Arial Black" pitchFamily="34" charset="0"/>
              </a:rPr>
              <a:t>           cranes and the storage area. </a:t>
            </a:r>
          </a:p>
          <a:p>
            <a:pPr>
              <a:buNone/>
            </a:pPr>
            <a:endParaRPr lang="en-US" sz="1200" b="1" dirty="0" smtClean="0">
              <a:latin typeface="Arial Black" pitchFamily="34" charset="0"/>
            </a:endParaRPr>
          </a:p>
          <a:p>
            <a:pPr>
              <a:buNone/>
            </a:pPr>
            <a:r>
              <a:rPr lang="en-US" sz="1200" b="1" u="sng" dirty="0" smtClean="0">
                <a:solidFill>
                  <a:srgbClr val="002060"/>
                </a:solidFill>
                <a:latin typeface="Arial Black" pitchFamily="34" charset="0"/>
              </a:rPr>
              <a:t>Storage Area</a:t>
            </a:r>
          </a:p>
          <a:p>
            <a:pPr>
              <a:buNone/>
            </a:pPr>
            <a:r>
              <a:rPr lang="en-US" sz="1200" b="1" dirty="0" smtClean="0">
                <a:latin typeface="Arial Black" pitchFamily="34" charset="0"/>
              </a:rPr>
              <a:t>In the storage yard “import-export-empties-transshipment” containers need to be kept on terminal </a:t>
            </a:r>
          </a:p>
          <a:p>
            <a:pPr>
              <a:buNone/>
            </a:pPr>
            <a:r>
              <a:rPr lang="en-US" sz="1200" b="1" dirty="0" smtClean="0">
                <a:latin typeface="Arial Black" pitchFamily="34" charset="0"/>
              </a:rPr>
              <a:t>for a certain period (dwell time) before these are moved inland or put on board of the departing</a:t>
            </a:r>
          </a:p>
          <a:p>
            <a:pPr>
              <a:buNone/>
            </a:pPr>
            <a:r>
              <a:rPr lang="en-US" sz="1200" b="1" dirty="0" smtClean="0">
                <a:latin typeface="Arial Black" pitchFamily="34" charset="0"/>
              </a:rPr>
              <a:t>Vessels-trains-trucks-barges</a:t>
            </a:r>
          </a:p>
          <a:p>
            <a:pPr>
              <a:buNone/>
            </a:pPr>
            <a:r>
              <a:rPr lang="en-US" sz="1200" b="1" dirty="0" smtClean="0">
                <a:latin typeface="Arial Black" pitchFamily="34" charset="0"/>
              </a:rPr>
              <a:t>For reefers and hazardous containers special areas with special equipment have to be considered.</a:t>
            </a:r>
          </a:p>
          <a:p>
            <a:pPr>
              <a:buNone/>
            </a:pPr>
            <a:r>
              <a:rPr lang="en-US" sz="1200" b="1" dirty="0" smtClean="0">
                <a:latin typeface="Arial Black" pitchFamily="34" charset="0"/>
              </a:rPr>
              <a:t>It also includes a special area for stripping and stuffing of cargo called Container Freight Station (CFS).</a:t>
            </a:r>
            <a:endParaRPr lang="en-US" sz="1200" b="1" u="sng" dirty="0" smtClean="0">
              <a:latin typeface="Arial Black" pitchFamily="34" charset="0"/>
            </a:endParaRPr>
          </a:p>
          <a:p>
            <a:pPr>
              <a:buNone/>
            </a:pPr>
            <a:r>
              <a:rPr lang="en-US" sz="1200" b="1" dirty="0" smtClean="0">
                <a:latin typeface="Arial Black" pitchFamily="34" charset="0"/>
              </a:rPr>
              <a:t> </a:t>
            </a: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6192688"/>
          </a:xfrm>
        </p:spPr>
        <p:txBody>
          <a:bodyPr>
            <a:normAutofit/>
          </a:bodyPr>
          <a:lstStyle/>
          <a:p>
            <a:pPr>
              <a:buNone/>
            </a:pPr>
            <a:r>
              <a:rPr lang="en-US" sz="1200" b="1" dirty="0" smtClean="0">
                <a:latin typeface="Arial Black" pitchFamily="34" charset="0"/>
              </a:rPr>
              <a:t>In addition to the standard equipment like dry boxes-reefers-flats-open tops-tanks there are</a:t>
            </a:r>
          </a:p>
          <a:p>
            <a:pPr>
              <a:buNone/>
            </a:pPr>
            <a:r>
              <a:rPr lang="en-US" sz="1200" b="1" dirty="0" smtClean="0">
                <a:latin typeface="Arial Black" pitchFamily="34" charset="0"/>
              </a:rPr>
              <a:t>also specialized containers adapted to specific goods like : </a:t>
            </a:r>
          </a:p>
          <a:p>
            <a:pPr>
              <a:buNone/>
            </a:pPr>
            <a:endParaRPr lang="en-US" sz="1200" b="1" dirty="0" smtClean="0">
              <a:latin typeface="Arial Black" pitchFamily="34" charset="0"/>
            </a:endParaRPr>
          </a:p>
          <a:p>
            <a:pPr>
              <a:buNone/>
            </a:pPr>
            <a:r>
              <a:rPr lang="en-US" sz="1200" b="1" u="sng" dirty="0" err="1" smtClean="0">
                <a:latin typeface="Arial Black" pitchFamily="34" charset="0"/>
              </a:rPr>
              <a:t>Autotainers</a:t>
            </a:r>
            <a:endParaRPr lang="en-US" sz="1200" b="1" u="sng" dirty="0" smtClean="0">
              <a:latin typeface="Arial Black" pitchFamily="34" charset="0"/>
            </a:endParaRPr>
          </a:p>
          <a:p>
            <a:pPr>
              <a:buNone/>
            </a:pPr>
            <a:r>
              <a:rPr lang="en-US" sz="1200" b="1" dirty="0" smtClean="0">
                <a:latin typeface="Arial Black" pitchFamily="34" charset="0"/>
              </a:rPr>
              <a:t>For the transportation of vehicles and </a:t>
            </a:r>
          </a:p>
          <a:p>
            <a:pPr>
              <a:buNone/>
            </a:pPr>
            <a:endParaRPr lang="en-US" sz="1200" b="1" dirty="0" smtClean="0">
              <a:latin typeface="Arial Black" pitchFamily="34" charset="0"/>
            </a:endParaRPr>
          </a:p>
          <a:p>
            <a:pPr>
              <a:buNone/>
            </a:pPr>
            <a:r>
              <a:rPr lang="en-US" sz="1200" b="1" u="sng" dirty="0" smtClean="0">
                <a:latin typeface="Arial Black" pitchFamily="34" charset="0"/>
              </a:rPr>
              <a:t>GOH</a:t>
            </a:r>
          </a:p>
          <a:p>
            <a:pPr>
              <a:buNone/>
            </a:pPr>
            <a:r>
              <a:rPr lang="en-US" sz="1200" b="1" dirty="0" smtClean="0">
                <a:latin typeface="Arial Black" pitchFamily="34" charset="0"/>
              </a:rPr>
              <a:t>containers’ for the transport of garments on hangers. </a:t>
            </a:r>
          </a:p>
          <a:p>
            <a:pPr>
              <a:buNone/>
            </a:pPr>
            <a:r>
              <a:rPr lang="en-US" sz="1200" b="1" dirty="0" smtClean="0">
                <a:latin typeface="Arial Black" pitchFamily="34" charset="0"/>
              </a:rPr>
              <a:t>All containers are suitable for multi-modal transport and can be seamlessly transferred from</a:t>
            </a:r>
          </a:p>
          <a:p>
            <a:pPr>
              <a:buNone/>
            </a:pPr>
            <a:r>
              <a:rPr lang="en-US" sz="1200" b="1" dirty="0" smtClean="0">
                <a:latin typeface="Arial Black" pitchFamily="34" charset="0"/>
              </a:rPr>
              <a:t>ship to rail-barge and onto truck.</a:t>
            </a:r>
          </a:p>
          <a:p>
            <a:pPr>
              <a:buNone/>
            </a:pPr>
            <a:endParaRPr lang="en-US" sz="1200" b="1" dirty="0" smtClean="0">
              <a:latin typeface="Arial Black" pitchFamily="34" charset="0"/>
            </a:endParaRPr>
          </a:p>
          <a:p>
            <a:pPr>
              <a:buNone/>
            </a:pPr>
            <a:r>
              <a:rPr lang="en-US" sz="1200" b="1" dirty="0" smtClean="0">
                <a:latin typeface="Arial Black" pitchFamily="34" charset="0"/>
              </a:rPr>
              <a:t>All containers meet ISO standards 668, 1496/1 and 6346</a:t>
            </a:r>
          </a:p>
          <a:p>
            <a:pPr>
              <a:buNone/>
            </a:pPr>
            <a:r>
              <a:rPr lang="en-US" sz="1200" b="1" dirty="0" smtClean="0">
                <a:latin typeface="Arial Black" pitchFamily="34" charset="0"/>
              </a:rPr>
              <a:t>C.S.C. criteria (Convention for Safe Containers)</a:t>
            </a:r>
          </a:p>
          <a:p>
            <a:pPr>
              <a:buNone/>
            </a:pPr>
            <a:endParaRPr lang="en-US" sz="1200" b="1" dirty="0" smtClean="0">
              <a:latin typeface="Arial Black" pitchFamily="34" charset="0"/>
            </a:endParaRPr>
          </a:p>
          <a:p>
            <a:pPr>
              <a:buNone/>
            </a:pPr>
            <a:r>
              <a:rPr lang="en-US" sz="1200" b="1" dirty="0" smtClean="0">
                <a:latin typeface="Arial Black" pitchFamily="34" charset="0"/>
              </a:rPr>
              <a:t>T.I.R. criteria </a:t>
            </a:r>
          </a:p>
          <a:p>
            <a:pPr>
              <a:buNone/>
            </a:pPr>
            <a:r>
              <a:rPr lang="en-US" sz="1200" b="1" dirty="0" smtClean="0">
                <a:latin typeface="Arial Black" pitchFamily="34" charset="0"/>
              </a:rPr>
              <a:t>(Customs Convention for the Road Transport of Goods) and U.I.C. criteria (International</a:t>
            </a:r>
          </a:p>
          <a:p>
            <a:pPr>
              <a:buNone/>
            </a:pPr>
            <a:r>
              <a:rPr lang="en-US" sz="1200" b="1" dirty="0" smtClean="0">
                <a:latin typeface="Arial Black" pitchFamily="34" charset="0"/>
              </a:rPr>
              <a:t>Union of Railway). </a:t>
            </a:r>
          </a:p>
          <a:p>
            <a:pPr>
              <a:buNone/>
            </a:pPr>
            <a:endParaRPr lang="en-US" sz="1200" b="1" dirty="0" smtClean="0">
              <a:latin typeface="Arial Black" pitchFamily="34" charset="0"/>
            </a:endParaRPr>
          </a:p>
          <a:p>
            <a:pPr>
              <a:buNone/>
            </a:pPr>
            <a:r>
              <a:rPr lang="en-US" sz="1200" b="1" dirty="0" smtClean="0">
                <a:latin typeface="Arial Black" pitchFamily="34" charset="0"/>
              </a:rPr>
              <a:t>Containers are monitored and maintained by their owners worldwide by their team of experts</a:t>
            </a:r>
          </a:p>
          <a:p>
            <a:pPr>
              <a:buNone/>
            </a:pPr>
            <a:r>
              <a:rPr lang="en-US" sz="1200" b="1" dirty="0" smtClean="0">
                <a:latin typeface="Arial Black" pitchFamily="34" charset="0"/>
              </a:rPr>
              <a:t>who ensure the units meet these standards and maintain a constant level of quality.</a:t>
            </a:r>
          </a:p>
          <a:p>
            <a:pPr>
              <a:buNone/>
            </a:pPr>
            <a:endParaRPr lang="en-US" sz="1200" b="1" dirty="0" smtClean="0">
              <a:latin typeface="Arial Black" pitchFamily="34" charset="0"/>
            </a:endParaRPr>
          </a:p>
          <a:p>
            <a:pPr>
              <a:buNone/>
            </a:pPr>
            <a:r>
              <a:rPr lang="en-US" sz="1200" b="1" dirty="0" smtClean="0">
                <a:latin typeface="Arial Black" pitchFamily="34" charset="0"/>
              </a:rPr>
              <a:t>If the cargo is oversized and does not fit into a standard container the shipping companies </a:t>
            </a:r>
          </a:p>
          <a:p>
            <a:pPr>
              <a:buNone/>
            </a:pPr>
            <a:r>
              <a:rPr lang="en-US" sz="1200" b="1" dirty="0" smtClean="0">
                <a:latin typeface="Arial Black" pitchFamily="34" charset="0"/>
              </a:rPr>
              <a:t>will offer solutions to ship it safely according to “best practices commodity guidelines”</a:t>
            </a:r>
          </a:p>
          <a:p>
            <a:pPr>
              <a:buNone/>
            </a:pPr>
            <a:endParaRPr lang="en-US" sz="1200" b="1" dirty="0" smtClean="0">
              <a:latin typeface="Arial Black" pitchFamily="34" charset="0"/>
            </a:endParaRPr>
          </a:p>
          <a:p>
            <a:pPr>
              <a:buNone/>
            </a:pPr>
            <a:r>
              <a:rPr lang="en-US" sz="1200" b="1" dirty="0" smtClean="0">
                <a:latin typeface="Arial Black" pitchFamily="34" charset="0"/>
              </a:rPr>
              <a:t>The box fleets are monitored by a stringent container control system that allows to manage</a:t>
            </a:r>
          </a:p>
          <a:p>
            <a:pPr>
              <a:buNone/>
            </a:pPr>
            <a:r>
              <a:rPr lang="en-US" sz="1200" b="1" dirty="0" smtClean="0">
                <a:latin typeface="Arial Black" pitchFamily="34" charset="0"/>
              </a:rPr>
              <a:t> the fleet world wide.</a:t>
            </a:r>
          </a:p>
          <a:p>
            <a:pPr>
              <a:buNone/>
            </a:pPr>
            <a:endParaRPr lang="en-US" sz="1200" b="1" dirty="0" smtClean="0">
              <a:latin typeface="Arial Black" pitchFamily="34" charset="0"/>
            </a:endParaRPr>
          </a:p>
          <a:p>
            <a:pPr>
              <a:buNone/>
            </a:pPr>
            <a:endParaRPr lang="en-US" sz="1200" b="1" dirty="0" smtClean="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67544" y="332656"/>
            <a:ext cx="8208912" cy="5306144"/>
          </a:xfrm>
        </p:spPr>
        <p:txBody>
          <a:bodyPr>
            <a:normAutofit/>
          </a:bodyPr>
          <a:lstStyle/>
          <a:p>
            <a:pPr algn="l"/>
            <a:r>
              <a:rPr lang="en-US" sz="2400" b="1" u="sng" dirty="0" smtClean="0">
                <a:solidFill>
                  <a:srgbClr val="002060"/>
                </a:solidFill>
                <a:latin typeface="Arial Black" pitchFamily="34" charset="0"/>
              </a:rPr>
              <a:t>Acceptance and rejection of containers </a:t>
            </a:r>
            <a:endParaRPr lang="en-US" sz="2400" b="1" u="sng" dirty="0">
              <a:solidFill>
                <a:srgbClr val="002060"/>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91</a:t>
            </a:fld>
            <a:endParaRPr lang="en-US"/>
          </a:p>
        </p:txBody>
      </p:sp>
      <p:sp>
        <p:nvSpPr>
          <p:cNvPr id="5" name="Tekstvak 4"/>
          <p:cNvSpPr txBox="1"/>
          <p:nvPr/>
        </p:nvSpPr>
        <p:spPr>
          <a:xfrm>
            <a:off x="539552" y="836712"/>
            <a:ext cx="8424936" cy="10248960"/>
          </a:xfrm>
          <a:prstGeom prst="rect">
            <a:avLst/>
          </a:prstGeom>
          <a:noFill/>
        </p:spPr>
        <p:txBody>
          <a:bodyPr wrap="square" rtlCol="0">
            <a:spAutoFit/>
          </a:bodyPr>
          <a:lstStyle/>
          <a:p>
            <a:r>
              <a:rPr lang="en-US" sz="1200" dirty="0" smtClean="0">
                <a:latin typeface="Arial Black" pitchFamily="34" charset="0"/>
              </a:rPr>
              <a:t>1-There are number of basic rules that one should apply all the time and in any situation to  avoid</a:t>
            </a:r>
          </a:p>
          <a:p>
            <a:r>
              <a:rPr lang="en-US" sz="1200" dirty="0" smtClean="0">
                <a:latin typeface="Arial Black" pitchFamily="34" charset="0"/>
              </a:rPr>
              <a:t>    being the party that has found negligent whilst handling-stripping-stuffing containers.</a:t>
            </a:r>
          </a:p>
          <a:p>
            <a:endParaRPr lang="en-US" sz="1200" dirty="0" smtClean="0">
              <a:latin typeface="Arial Black" pitchFamily="34" charset="0"/>
            </a:endParaRPr>
          </a:p>
          <a:p>
            <a:r>
              <a:rPr lang="en-US" sz="1200" dirty="0" smtClean="0">
                <a:latin typeface="Arial Black" pitchFamily="34" charset="0"/>
              </a:rPr>
              <a:t>	a-A container terminal should always make sure that all incoming and outgoing </a:t>
            </a:r>
          </a:p>
          <a:p>
            <a:r>
              <a:rPr lang="en-US" sz="1200" dirty="0" smtClean="0">
                <a:latin typeface="Arial Black" pitchFamily="34" charset="0"/>
              </a:rPr>
              <a:t>	   full and empty containers are checked on the certification ACEP-CSC and damages.</a:t>
            </a:r>
          </a:p>
          <a:p>
            <a:r>
              <a:rPr lang="en-US" sz="1200" dirty="0" smtClean="0">
                <a:latin typeface="Arial Black" pitchFamily="34" charset="0"/>
              </a:rPr>
              <a:t>                     In principle the containers must be in a condition that these can be handled safely </a:t>
            </a:r>
          </a:p>
          <a:p>
            <a:r>
              <a:rPr lang="en-US" sz="1200" dirty="0" smtClean="0">
                <a:latin typeface="Arial Black" pitchFamily="34" charset="0"/>
              </a:rPr>
              <a:t>	   and that there is no structural damage to the box.</a:t>
            </a:r>
          </a:p>
          <a:p>
            <a:endParaRPr lang="en-US" sz="1200" dirty="0" smtClean="0">
              <a:latin typeface="Arial Black" pitchFamily="34" charset="0"/>
            </a:endParaRPr>
          </a:p>
          <a:p>
            <a:r>
              <a:rPr lang="en-US" sz="1200" dirty="0" smtClean="0">
                <a:latin typeface="Arial Black" pitchFamily="34" charset="0"/>
              </a:rPr>
              <a:t>	b-When there would be a situation whereby the goods inside the box would or could </a:t>
            </a:r>
          </a:p>
          <a:p>
            <a:r>
              <a:rPr lang="en-US" sz="1200" dirty="0" smtClean="0">
                <a:latin typeface="Arial Black" pitchFamily="34" charset="0"/>
              </a:rPr>
              <a:t>	   be damaged and cause accidents during transport or handling adequate measures </a:t>
            </a:r>
          </a:p>
          <a:p>
            <a:r>
              <a:rPr lang="en-US" sz="1200" dirty="0" smtClean="0">
                <a:latin typeface="Arial Black" pitchFamily="34" charset="0"/>
              </a:rPr>
              <a:t>	   should be taken by the terminal to block the container and eventually transfer the </a:t>
            </a:r>
          </a:p>
          <a:p>
            <a:r>
              <a:rPr lang="en-US" sz="1200" dirty="0" smtClean="0">
                <a:latin typeface="Arial Black" pitchFamily="34" charset="0"/>
              </a:rPr>
              <a:t>                     goods into another container via the CFS.</a:t>
            </a:r>
          </a:p>
          <a:p>
            <a:r>
              <a:rPr lang="en-US" sz="1200" dirty="0" smtClean="0">
                <a:latin typeface="Arial Black" pitchFamily="34" charset="0"/>
              </a:rPr>
              <a:t>	   Specifically the IMCO goods can be a very big risk is such goods are stuffed or</a:t>
            </a:r>
          </a:p>
          <a:p>
            <a:r>
              <a:rPr lang="en-US" sz="1200" dirty="0" smtClean="0">
                <a:latin typeface="Arial Black" pitchFamily="34" charset="0"/>
              </a:rPr>
              <a:t>	   arrive at the terminal in a damaged condition be it structural or any other damages</a:t>
            </a:r>
          </a:p>
          <a:p>
            <a:r>
              <a:rPr lang="en-US" sz="1200" dirty="0" smtClean="0">
                <a:latin typeface="Arial Black" pitchFamily="34" charset="0"/>
              </a:rPr>
              <a:t>	   that could have a bearing on the safety on the terminal and on board of the vessel.</a:t>
            </a:r>
          </a:p>
          <a:p>
            <a:endParaRPr lang="en-US" sz="1200" dirty="0" smtClean="0">
              <a:latin typeface="Arial Black" pitchFamily="34" charset="0"/>
            </a:endParaRPr>
          </a:p>
          <a:p>
            <a:r>
              <a:rPr lang="en-US" sz="1200" dirty="0" smtClean="0">
                <a:latin typeface="Arial Black" pitchFamily="34" charset="0"/>
              </a:rPr>
              <a:t>	c-The consequences of an incident whereby , through negligence, a damaged box </a:t>
            </a:r>
          </a:p>
          <a:p>
            <a:r>
              <a:rPr lang="en-US" sz="1200" dirty="0" smtClean="0">
                <a:latin typeface="Arial Black" pitchFamily="34" charset="0"/>
              </a:rPr>
              <a:t> 	    would cause an accident of any kind , pollution or human suffering , the liability </a:t>
            </a:r>
          </a:p>
          <a:p>
            <a:r>
              <a:rPr lang="en-US" sz="1200" dirty="0" smtClean="0">
                <a:latin typeface="Arial Black" pitchFamily="34" charset="0"/>
              </a:rPr>
              <a:t>	    of the terminal operator could be very important.</a:t>
            </a:r>
          </a:p>
          <a:p>
            <a:endParaRPr lang="en-US" sz="1200" dirty="0" smtClean="0">
              <a:latin typeface="Arial Black" pitchFamily="34" charset="0"/>
            </a:endParaRPr>
          </a:p>
          <a:p>
            <a:r>
              <a:rPr lang="en-US" sz="1200" dirty="0" smtClean="0">
                <a:latin typeface="Arial Black" pitchFamily="34" charset="0"/>
              </a:rPr>
              <a:t>	d-Therefore it should be standard practice to maintain a checking procedure IN/OUT</a:t>
            </a:r>
          </a:p>
          <a:p>
            <a:r>
              <a:rPr lang="en-US" sz="1200" dirty="0" smtClean="0">
                <a:latin typeface="Arial Black" pitchFamily="34" charset="0"/>
              </a:rPr>
              <a:t>	    of the terminal and stop-return-or put the box aside somewhere in a safe place</a:t>
            </a:r>
          </a:p>
          <a:p>
            <a:r>
              <a:rPr lang="en-US" sz="1200" dirty="0" smtClean="0">
                <a:latin typeface="Arial Black" pitchFamily="34" charset="0"/>
              </a:rPr>
              <a:t>                      until such time a decision can be made by the various parties involved on how </a:t>
            </a:r>
          </a:p>
          <a:p>
            <a:r>
              <a:rPr lang="en-US" sz="1200" dirty="0" smtClean="0">
                <a:latin typeface="Arial Black" pitchFamily="34" charset="0"/>
              </a:rPr>
              <a:t>	    such a situation would be resolved.</a:t>
            </a:r>
          </a:p>
          <a:p>
            <a:endParaRPr lang="en-US" sz="1200" dirty="0" smtClean="0">
              <a:latin typeface="Arial Black" pitchFamily="34" charset="0"/>
            </a:endParaRPr>
          </a:p>
          <a:p>
            <a:r>
              <a:rPr lang="en-US" sz="1200" dirty="0" smtClean="0">
                <a:latin typeface="Arial Black" pitchFamily="34" charset="0"/>
              </a:rPr>
              <a:t>	e-Not only structural or severe damage to a box are playing but also the validity </a:t>
            </a:r>
          </a:p>
          <a:p>
            <a:r>
              <a:rPr lang="en-US" sz="1200" dirty="0" smtClean="0">
                <a:latin typeface="Arial Black" pitchFamily="34" charset="0"/>
              </a:rPr>
              <a:t>	    of the CSC or ACEP plates since these give an indication when the container has</a:t>
            </a:r>
          </a:p>
          <a:p>
            <a:r>
              <a:rPr lang="en-US" sz="1200" dirty="0" smtClean="0">
                <a:latin typeface="Arial Black" pitchFamily="34" charset="0"/>
              </a:rPr>
              <a:t>	    or has not been inspected and re-approved for usage. </a:t>
            </a:r>
          </a:p>
          <a:p>
            <a:endParaRPr lang="en-US" sz="1200" dirty="0" smtClean="0">
              <a:latin typeface="Arial Black" pitchFamily="34" charset="0"/>
            </a:endParaRPr>
          </a:p>
          <a:p>
            <a:r>
              <a:rPr lang="en-US" sz="1200" dirty="0" smtClean="0">
                <a:latin typeface="Arial Black" pitchFamily="34" charset="0"/>
              </a:rPr>
              <a:t>	f-Specifically, most of the problems of such kind are with Shippers Owned boxes</a:t>
            </a:r>
          </a:p>
          <a:p>
            <a:r>
              <a:rPr lang="en-US" sz="1200" dirty="0" smtClean="0">
                <a:latin typeface="Arial Black" pitchFamily="34" charset="0"/>
              </a:rPr>
              <a:t>	  that have been purchased but never passed a CSC or ACEP inspection.    </a:t>
            </a: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smtClean="0">
              <a:latin typeface="Arial Black" pitchFamily="34" charset="0"/>
            </a:endParaRPr>
          </a:p>
          <a:p>
            <a:endParaRPr lang="en-US" sz="1200" dirty="0">
              <a:latin typeface="Arial Black"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67544" y="116632"/>
            <a:ext cx="8568952" cy="6984776"/>
          </a:xfrm>
        </p:spPr>
        <p:txBody>
          <a:bodyPr>
            <a:noAutofit/>
          </a:bodyPr>
          <a:lstStyle/>
          <a:p>
            <a:pPr algn="l"/>
            <a:r>
              <a:rPr lang="en-US" sz="1200" b="1" dirty="0" smtClean="0">
                <a:solidFill>
                  <a:schemeClr val="tx1"/>
                </a:solidFill>
                <a:latin typeface="Arial Black" pitchFamily="34" charset="0"/>
              </a:rPr>
              <a:t>2-It is evident that the terminals are the parties that have a definite interest in a rigid </a:t>
            </a:r>
          </a:p>
          <a:p>
            <a:pPr algn="l"/>
            <a:r>
              <a:rPr lang="en-US" sz="1200" b="1" dirty="0" smtClean="0">
                <a:solidFill>
                  <a:schemeClr val="tx1"/>
                </a:solidFill>
                <a:latin typeface="Arial Black" pitchFamily="34" charset="0"/>
              </a:rPr>
              <a:t>   application of the International Standard regulations and to apply those within their </a:t>
            </a:r>
          </a:p>
          <a:p>
            <a:pPr algn="l"/>
            <a:r>
              <a:rPr lang="en-US" sz="1200" b="1" dirty="0" smtClean="0">
                <a:solidFill>
                  <a:schemeClr val="tx1"/>
                </a:solidFill>
                <a:latin typeface="Arial Black" pitchFamily="34" charset="0"/>
              </a:rPr>
              <a:t>   multiple operations.</a:t>
            </a:r>
          </a:p>
          <a:p>
            <a:pPr algn="l"/>
            <a:r>
              <a:rPr lang="en-US" sz="1200" b="1" dirty="0" smtClean="0">
                <a:solidFill>
                  <a:schemeClr val="tx1"/>
                </a:solidFill>
                <a:latin typeface="Arial Black" pitchFamily="34" charset="0"/>
              </a:rPr>
              <a:t>	a-It reduces their liabilities and risks enormously towards their clients and ship </a:t>
            </a:r>
          </a:p>
          <a:p>
            <a:pPr algn="l"/>
            <a:r>
              <a:rPr lang="en-US" sz="1200" b="1" dirty="0" smtClean="0">
                <a:solidFill>
                  <a:schemeClr val="tx1"/>
                </a:solidFill>
                <a:latin typeface="Arial Black" pitchFamily="34" charset="0"/>
              </a:rPr>
              <a:t>	   owners the subcontractors, their own staff, the owners of the cargoes that are</a:t>
            </a:r>
          </a:p>
          <a:p>
            <a:pPr algn="l"/>
            <a:r>
              <a:rPr lang="en-US" sz="1200" b="1" dirty="0" smtClean="0">
                <a:solidFill>
                  <a:schemeClr val="tx1"/>
                </a:solidFill>
                <a:latin typeface="Arial Black" pitchFamily="34" charset="0"/>
              </a:rPr>
              <a:t>                     transported through the port.</a:t>
            </a:r>
          </a:p>
          <a:p>
            <a:pPr algn="l"/>
            <a:endParaRPr lang="en-US" sz="8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b-It certainly reduces the risks of incidents at sea </a:t>
            </a:r>
          </a:p>
          <a:p>
            <a:pPr algn="l"/>
            <a:endParaRPr lang="en-US" sz="8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c-It generally improves the quality of the services rendered and can contribute to </a:t>
            </a:r>
          </a:p>
          <a:p>
            <a:pPr algn="l"/>
            <a:r>
              <a:rPr lang="en-US" sz="1200" b="1" dirty="0" smtClean="0">
                <a:solidFill>
                  <a:schemeClr val="tx1"/>
                </a:solidFill>
                <a:latin typeface="Arial Black" pitchFamily="34" charset="0"/>
              </a:rPr>
              <a:t>	   the fact that users and clients will consider the port and terminal as efficient</a:t>
            </a:r>
          </a:p>
          <a:p>
            <a:pPr algn="l"/>
            <a:r>
              <a:rPr lang="en-US" sz="1200" b="1" dirty="0" smtClean="0">
                <a:solidFill>
                  <a:schemeClr val="tx1"/>
                </a:solidFill>
                <a:latin typeface="Arial Black" pitchFamily="34" charset="0"/>
              </a:rPr>
              <a:t>	   operators.</a:t>
            </a:r>
          </a:p>
          <a:p>
            <a:pPr algn="l"/>
            <a:endParaRPr lang="en-US" sz="8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d-Lessons can be learned and contribute to safety and efficiency</a:t>
            </a:r>
          </a:p>
          <a:p>
            <a:pPr algn="l"/>
            <a:endParaRPr lang="en-US" sz="8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e-Foremost it will be necessary to enable the terminal management to install </a:t>
            </a:r>
          </a:p>
          <a:p>
            <a:pPr algn="l"/>
            <a:r>
              <a:rPr lang="en-US" sz="1200" b="1" dirty="0" smtClean="0">
                <a:solidFill>
                  <a:schemeClr val="tx1"/>
                </a:solidFill>
                <a:latin typeface="Arial Black" pitchFamily="34" charset="0"/>
              </a:rPr>
              <a:t>   	   processes that can highlight and document all incidents and happenings during </a:t>
            </a:r>
          </a:p>
          <a:p>
            <a:pPr algn="l"/>
            <a:r>
              <a:rPr lang="en-US" sz="1200" b="1" dirty="0" smtClean="0">
                <a:solidFill>
                  <a:schemeClr val="tx1"/>
                </a:solidFill>
                <a:latin typeface="Arial Black" pitchFamily="34" charset="0"/>
              </a:rPr>
              <a:t>   	   the operations, so that they can effectively” learn the lessons” and make “efficient</a:t>
            </a:r>
          </a:p>
          <a:p>
            <a:pPr algn="l"/>
            <a:r>
              <a:rPr lang="en-US" sz="1200" b="1" dirty="0" smtClean="0">
                <a:solidFill>
                  <a:schemeClr val="tx1"/>
                </a:solidFill>
                <a:latin typeface="Arial Black" pitchFamily="34" charset="0"/>
              </a:rPr>
              <a:t>	   choices”.  </a:t>
            </a:r>
          </a:p>
          <a:p>
            <a:pPr algn="l"/>
            <a:r>
              <a:rPr lang="en-US" sz="1200" b="1" dirty="0" smtClean="0">
                <a:solidFill>
                  <a:schemeClr val="tx1"/>
                </a:solidFill>
                <a:latin typeface="Arial Black" pitchFamily="34" charset="0"/>
              </a:rPr>
              <a:t>   	   All cases should be used to systematically eradicate flaws in the organization or </a:t>
            </a:r>
          </a:p>
          <a:p>
            <a:pPr algn="l"/>
            <a:r>
              <a:rPr lang="en-US" sz="1200" b="1" dirty="0" smtClean="0">
                <a:solidFill>
                  <a:schemeClr val="tx1"/>
                </a:solidFill>
                <a:latin typeface="Arial Black" pitchFamily="34" charset="0"/>
              </a:rPr>
              <a:t>	   the CFS and terminal operations.</a:t>
            </a:r>
          </a:p>
          <a:p>
            <a:pPr algn="l"/>
            <a:endParaRPr lang="en-US" sz="8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f-Regular audits by internal or third parties should be undertaken to guarantee a clear </a:t>
            </a:r>
          </a:p>
          <a:p>
            <a:pPr algn="l"/>
            <a:r>
              <a:rPr lang="en-US" sz="1200" b="1" dirty="0" smtClean="0">
                <a:solidFill>
                  <a:schemeClr val="tx1"/>
                </a:solidFill>
                <a:latin typeface="Arial Black" pitchFamily="34" charset="0"/>
              </a:rPr>
              <a:t>  	  view on some of the “risk and safety pain points” of the terminal and CFS operations.</a:t>
            </a:r>
          </a:p>
          <a:p>
            <a:pPr algn="l"/>
            <a:endParaRPr lang="en-US" sz="8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g-It will be very much a step by step development  and things will not evolve overnight</a:t>
            </a:r>
          </a:p>
          <a:p>
            <a:pPr algn="l"/>
            <a:endParaRPr lang="en-US" sz="800" b="1" dirty="0" smtClean="0">
              <a:solidFill>
                <a:schemeClr val="tx1"/>
              </a:solidFill>
              <a:latin typeface="Arial Black" pitchFamily="34" charset="0"/>
            </a:endParaRPr>
          </a:p>
          <a:p>
            <a:pPr algn="l"/>
            <a:r>
              <a:rPr lang="en-US" sz="1200" b="1" dirty="0" smtClean="0">
                <a:solidFill>
                  <a:schemeClr val="tx1"/>
                </a:solidFill>
                <a:latin typeface="Arial Black" pitchFamily="34" charset="0"/>
              </a:rPr>
              <a:t>	h-Training of all personnel is key since these are the people that are to be made aware</a:t>
            </a:r>
          </a:p>
          <a:p>
            <a:pPr algn="l"/>
            <a:r>
              <a:rPr lang="en-US" sz="1200" b="1" dirty="0" smtClean="0">
                <a:solidFill>
                  <a:schemeClr val="tx1"/>
                </a:solidFill>
                <a:latin typeface="Arial Black" pitchFamily="34" charset="0"/>
              </a:rPr>
              <a:t>                     of the various methods and regulations that are used in the shipping business and the </a:t>
            </a:r>
          </a:p>
          <a:p>
            <a:pPr algn="l"/>
            <a:r>
              <a:rPr lang="en-US" sz="1200" b="1" dirty="0" smtClean="0">
                <a:solidFill>
                  <a:schemeClr val="tx1"/>
                </a:solidFill>
                <a:latin typeface="Arial Black" pitchFamily="34" charset="0"/>
              </a:rPr>
              <a:t>    	   world wide logistics operations. </a:t>
            </a:r>
          </a:p>
          <a:p>
            <a:pPr algn="l"/>
            <a:r>
              <a:rPr lang="en-US" sz="1200" b="1" dirty="0" smtClean="0">
                <a:solidFill>
                  <a:schemeClr val="tx1"/>
                </a:solidFill>
                <a:latin typeface="Arial Black" pitchFamily="34" charset="0"/>
              </a:rPr>
              <a:t>   </a:t>
            </a:r>
          </a:p>
          <a:p>
            <a:pPr algn="l"/>
            <a:endParaRPr lang="en-US" sz="2400" b="1"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07877BB-7613-42C2-8ED5-B1012AEBCF7F}" type="slidenum">
              <a:rPr lang="en-US" smtClean="0"/>
              <a:pPr/>
              <a:t>93</a:t>
            </a:fld>
            <a:endParaRPr lang="en-US"/>
          </a:p>
        </p:txBody>
      </p:sp>
      <p:graphicFrame>
        <p:nvGraphicFramePr>
          <p:cNvPr id="5121" name="Object 1"/>
          <p:cNvGraphicFramePr>
            <a:graphicFrameLocks noChangeAspect="1"/>
          </p:cNvGraphicFramePr>
          <p:nvPr/>
        </p:nvGraphicFramePr>
        <p:xfrm>
          <a:off x="683568" y="476672"/>
          <a:ext cx="8136904" cy="5832648"/>
        </p:xfrm>
        <a:graphic>
          <a:graphicData uri="http://schemas.openxmlformats.org/presentationml/2006/ole">
            <mc:AlternateContent xmlns:mc="http://schemas.openxmlformats.org/markup-compatibility/2006">
              <mc:Choice xmlns:v="urn:schemas-microsoft-com:vml" Requires="v">
                <p:oleObj spid="_x0000_s5127" name="Presentatie" r:id="rId4" imgW="4569001" imgH="3425892" progId="PowerPoint.Show.12">
                  <p:embed/>
                </p:oleObj>
              </mc:Choice>
              <mc:Fallback>
                <p:oleObj name="Presentatie" r:id="rId4" imgW="4569001" imgH="3425892" progId="PowerPoint.Show.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76672"/>
                        <a:ext cx="813690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04664"/>
            <a:ext cx="8229600" cy="5721499"/>
          </a:xfrm>
        </p:spPr>
        <p:txBody>
          <a:bodyPr>
            <a:normAutofit/>
          </a:bodyPr>
          <a:lstStyle/>
          <a:p>
            <a:pPr>
              <a:buNone/>
            </a:pPr>
            <a:r>
              <a:rPr lang="en-US" sz="1800" b="1" u="sng" dirty="0" smtClean="0">
                <a:latin typeface="Arial Black" pitchFamily="34" charset="0"/>
              </a:rPr>
              <a:t>CONTAINER REPAIR DEPOT Information technology ( IT)  </a:t>
            </a:r>
          </a:p>
          <a:p>
            <a:pPr>
              <a:buNone/>
            </a:pPr>
            <a:endParaRPr lang="en-US" sz="1800" b="1" u="sng" dirty="0" smtClean="0">
              <a:latin typeface="Arial Black" pitchFamily="34" charset="0"/>
            </a:endParaRPr>
          </a:p>
          <a:p>
            <a:pPr>
              <a:buNone/>
            </a:pPr>
            <a:r>
              <a:rPr lang="en-US" sz="1200" dirty="0" smtClean="0">
                <a:latin typeface="Arial Black" pitchFamily="34" charset="0"/>
              </a:rPr>
              <a:t>Today High volume container repair depots have a definite need to use powerful It systems </a:t>
            </a:r>
          </a:p>
          <a:p>
            <a:pPr>
              <a:buNone/>
            </a:pPr>
            <a:r>
              <a:rPr lang="en-US" sz="1200" dirty="0" smtClean="0">
                <a:latin typeface="Arial Black" pitchFamily="34" charset="0"/>
              </a:rPr>
              <a:t> that provide a total overview of the whole repair and empty depot activity.</a:t>
            </a:r>
          </a:p>
          <a:p>
            <a:pPr>
              <a:buNone/>
            </a:pPr>
            <a:r>
              <a:rPr lang="en-US" sz="1200" dirty="0" smtClean="0">
                <a:latin typeface="Arial Black" pitchFamily="34" charset="0"/>
              </a:rPr>
              <a:t> Depending on the throughput and volumes and also the type of customers it might be wise</a:t>
            </a:r>
          </a:p>
          <a:p>
            <a:pPr>
              <a:buNone/>
            </a:pPr>
            <a:r>
              <a:rPr lang="en-US" sz="1200" dirty="0" smtClean="0">
                <a:latin typeface="Arial Black" pitchFamily="34" charset="0"/>
              </a:rPr>
              <a:t> to introduce a software system that helps the management to streamline the operations. </a:t>
            </a:r>
          </a:p>
          <a:p>
            <a:pPr>
              <a:buNone/>
            </a:pPr>
            <a:endParaRPr lang="en-US" sz="1200" dirty="0" smtClean="0">
              <a:latin typeface="Arial Black" pitchFamily="34" charset="0"/>
            </a:endParaRPr>
          </a:p>
          <a:p>
            <a:pPr>
              <a:buNone/>
            </a:pPr>
            <a:r>
              <a:rPr lang="en-US" sz="1200" dirty="0" smtClean="0">
                <a:latin typeface="Arial Black" pitchFamily="34" charset="0"/>
              </a:rPr>
              <a:t>A large part of the safety is depending on what happens on the container repair facility and</a:t>
            </a:r>
          </a:p>
          <a:p>
            <a:pPr>
              <a:buNone/>
            </a:pPr>
            <a:r>
              <a:rPr lang="en-US" sz="1200" dirty="0" smtClean="0">
                <a:latin typeface="Arial Black" pitchFamily="34" charset="0"/>
              </a:rPr>
              <a:t>besides the fact that the depot is repairing and cleaning the boxes it must also be aware </a:t>
            </a:r>
          </a:p>
          <a:p>
            <a:pPr>
              <a:buNone/>
            </a:pPr>
            <a:r>
              <a:rPr lang="en-US" sz="1200" dirty="0" smtClean="0">
                <a:latin typeface="Arial Black" pitchFamily="34" charset="0"/>
              </a:rPr>
              <a:t>each moment of the day what containers are in their yard and what is their status</a:t>
            </a:r>
          </a:p>
          <a:p>
            <a:pPr>
              <a:buNone/>
            </a:pPr>
            <a:r>
              <a:rPr lang="en-US" sz="1200" dirty="0" smtClean="0">
                <a:latin typeface="Arial Black" pitchFamily="34" charset="0"/>
              </a:rPr>
              <a:t>		1-empty in good order </a:t>
            </a:r>
          </a:p>
          <a:p>
            <a:pPr>
              <a:buNone/>
            </a:pPr>
            <a:r>
              <a:rPr lang="en-US" sz="1200" dirty="0" smtClean="0">
                <a:latin typeface="Arial Black" pitchFamily="34" charset="0"/>
              </a:rPr>
              <a:t>		2-damaged</a:t>
            </a:r>
          </a:p>
          <a:p>
            <a:pPr>
              <a:buNone/>
            </a:pPr>
            <a:r>
              <a:rPr lang="en-US" sz="1200" dirty="0" smtClean="0">
                <a:latin typeface="Arial Black" pitchFamily="34" charset="0"/>
              </a:rPr>
              <a:t>		3-Estimate for repair made but not approved by the client </a:t>
            </a:r>
          </a:p>
          <a:p>
            <a:pPr>
              <a:buNone/>
            </a:pPr>
            <a:r>
              <a:rPr lang="en-US" sz="1200" dirty="0" smtClean="0">
                <a:latin typeface="Arial Black" pitchFamily="34" charset="0"/>
              </a:rPr>
              <a:t>		4-Estimate for repair made and approved by the client</a:t>
            </a:r>
          </a:p>
          <a:p>
            <a:pPr>
              <a:buNone/>
            </a:pPr>
            <a:r>
              <a:rPr lang="en-US" sz="1200" dirty="0" smtClean="0">
                <a:latin typeface="Arial Black" pitchFamily="34" charset="0"/>
              </a:rPr>
              <a:t>		5-Containers to be cleaned and cleaned </a:t>
            </a:r>
          </a:p>
          <a:p>
            <a:pPr>
              <a:buNone/>
            </a:pPr>
            <a:r>
              <a:rPr lang="en-US" sz="1200" dirty="0" smtClean="0">
                <a:latin typeface="Arial Black" pitchFamily="34" charset="0"/>
              </a:rPr>
              <a:t>		6- Manage individual clients stacks/stocks</a:t>
            </a:r>
          </a:p>
          <a:p>
            <a:pPr>
              <a:buNone/>
            </a:pPr>
            <a:r>
              <a:rPr lang="en-US" sz="1200" dirty="0" smtClean="0">
                <a:latin typeface="Arial Black" pitchFamily="34" charset="0"/>
              </a:rPr>
              <a:t>		7-Volume of work not yet started </a:t>
            </a:r>
          </a:p>
          <a:p>
            <a:pPr>
              <a:buNone/>
            </a:pPr>
            <a:r>
              <a:rPr lang="en-US" sz="1200" dirty="0" smtClean="0">
                <a:latin typeface="Arial Black" pitchFamily="34" charset="0"/>
              </a:rPr>
              <a:t>		8-Containers to be checked for CSC or ACEP plates validity</a:t>
            </a:r>
          </a:p>
          <a:p>
            <a:pPr>
              <a:buNone/>
            </a:pPr>
            <a:r>
              <a:rPr lang="en-US" sz="1200" dirty="0" smtClean="0">
                <a:latin typeface="Arial Black" pitchFamily="34" charset="0"/>
              </a:rPr>
              <a:t>		9-Various other operational data that is required to optimize the operation</a:t>
            </a:r>
          </a:p>
          <a:p>
            <a:pPr>
              <a:buNone/>
            </a:pPr>
            <a:r>
              <a:rPr lang="en-US" sz="1200" dirty="0" smtClean="0">
                <a:latin typeface="Arial Black" pitchFamily="34" charset="0"/>
              </a:rPr>
              <a:t>	         10- The safety aspect is also on the order since the empty boxes for pick up must </a:t>
            </a:r>
          </a:p>
          <a:p>
            <a:pPr>
              <a:buNone/>
            </a:pPr>
            <a:r>
              <a:rPr lang="en-US" sz="1200" dirty="0" smtClean="0">
                <a:latin typeface="Arial Black" pitchFamily="34" charset="0"/>
              </a:rPr>
              <a:t>		    carry and have valid CSC or ACEP plates when these are reused to load cargo</a:t>
            </a:r>
          </a:p>
          <a:p>
            <a:pPr>
              <a:buNone/>
            </a:pPr>
            <a:r>
              <a:rPr lang="en-US" sz="1200" dirty="0" smtClean="0">
                <a:latin typeface="Arial Black" pitchFamily="34" charset="0"/>
              </a:rPr>
              <a:t>		    in the CFS or outside the terminal somewhere inland at a shipper’s warehouse.</a:t>
            </a:r>
          </a:p>
          <a:p>
            <a:pPr>
              <a:buNone/>
            </a:pPr>
            <a:endParaRPr lang="en-US" sz="1200" dirty="0" smtClean="0">
              <a:latin typeface="Arial Black" pitchFamily="34" charset="0"/>
            </a:endParaRPr>
          </a:p>
          <a:p>
            <a:pPr>
              <a:buNone/>
            </a:pPr>
            <a:r>
              <a:rPr lang="en-US" sz="1200" dirty="0" smtClean="0">
                <a:latin typeface="Arial Black" pitchFamily="34" charset="0"/>
              </a:rPr>
              <a:t>Below a view of what type modulated software and IT is presently used.   </a:t>
            </a:r>
          </a:p>
          <a:p>
            <a:pPr>
              <a:buNone/>
            </a:pPr>
            <a:endParaRPr lang="en-US" sz="1800" b="1" u="sng"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67544" y="404664"/>
            <a:ext cx="8928992" cy="6336704"/>
          </a:xfrm>
        </p:spPr>
        <p:txBody>
          <a:bodyPr>
            <a:noAutofit/>
          </a:bodyPr>
          <a:lstStyle/>
          <a:p>
            <a:pPr algn="l"/>
            <a:r>
              <a:rPr lang="en-US" sz="1400" b="1" u="sng" dirty="0" smtClean="0">
                <a:solidFill>
                  <a:schemeClr val="tx1"/>
                </a:solidFill>
                <a:latin typeface="Arial Black" pitchFamily="34" charset="0"/>
              </a:rPr>
              <a:t>1-Container Cleaning Operations</a:t>
            </a:r>
          </a:p>
          <a:p>
            <a:pPr algn="l"/>
            <a:endParaRPr lang="en-US" sz="1400" b="1" u="sng"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Cleaning </a:t>
            </a:r>
            <a:r>
              <a:rPr lang="en-US" sz="1200" dirty="0">
                <a:solidFill>
                  <a:schemeClr val="tx1"/>
                </a:solidFill>
                <a:latin typeface="Arial Black" pitchFamily="34" charset="0"/>
              </a:rPr>
              <a:t>containers and trailers on your depot and managing al administration around the </a:t>
            </a:r>
            <a:r>
              <a:rPr lang="en-US" sz="1200" dirty="0" smtClean="0">
                <a:solidFill>
                  <a:schemeClr val="tx1"/>
                </a:solidFill>
                <a:latin typeface="Arial Black" pitchFamily="34" charset="0"/>
              </a:rPr>
              <a:t>process</a:t>
            </a:r>
          </a:p>
          <a:p>
            <a:pPr algn="l"/>
            <a:r>
              <a:rPr lang="en-US" sz="1200" dirty="0" smtClean="0">
                <a:solidFill>
                  <a:schemeClr val="tx1"/>
                </a:solidFill>
                <a:latin typeface="Arial Black" pitchFamily="34" charset="0"/>
              </a:rPr>
              <a:t>  and can </a:t>
            </a:r>
            <a:r>
              <a:rPr lang="en-US" sz="1200" dirty="0">
                <a:solidFill>
                  <a:schemeClr val="tx1"/>
                </a:solidFill>
                <a:latin typeface="Arial Black" pitchFamily="34" charset="0"/>
              </a:rPr>
              <a:t>be a time-consuming task</a:t>
            </a:r>
            <a:r>
              <a:rPr lang="en-US" sz="1200" dirty="0" smtClean="0">
                <a:solidFill>
                  <a:schemeClr val="tx1"/>
                </a:solidFill>
                <a:latin typeface="Arial Black" pitchFamily="34" charset="0"/>
              </a:rPr>
              <a:t>.</a:t>
            </a:r>
          </a:p>
          <a:p>
            <a:pPr algn="l">
              <a:buFont typeface="Wingdings" pitchFamily="2" charset="2"/>
              <a:buChar char="§"/>
            </a:pPr>
            <a:r>
              <a:rPr lang="en-US" sz="1200" dirty="0" smtClean="0">
                <a:solidFill>
                  <a:schemeClr val="tx1"/>
                </a:solidFill>
                <a:latin typeface="Arial Black" pitchFamily="34" charset="0"/>
              </a:rPr>
              <a:t> Every </a:t>
            </a:r>
            <a:r>
              <a:rPr lang="en-US" sz="1200" dirty="0">
                <a:solidFill>
                  <a:schemeClr val="tx1"/>
                </a:solidFill>
                <a:latin typeface="Arial Black" pitchFamily="34" charset="0"/>
              </a:rPr>
              <a:t>product requires a specific approach or treatment, making a planning can be a full day job.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  Depot </a:t>
            </a:r>
            <a:r>
              <a:rPr lang="en-US" sz="1200" dirty="0">
                <a:solidFill>
                  <a:schemeClr val="tx1"/>
                </a:solidFill>
                <a:latin typeface="Arial Black" pitchFamily="34" charset="0"/>
              </a:rPr>
              <a:t>Software helps you build programs and schedules, which are automatically built from </a:t>
            </a:r>
            <a:r>
              <a:rPr lang="en-US" sz="1200" dirty="0" smtClean="0">
                <a:solidFill>
                  <a:schemeClr val="tx1"/>
                </a:solidFill>
                <a:latin typeface="Arial Black" pitchFamily="34" charset="0"/>
              </a:rPr>
              <a:t>the</a:t>
            </a:r>
          </a:p>
          <a:p>
            <a:pPr algn="l"/>
            <a:r>
              <a:rPr lang="en-US" sz="1200" dirty="0" smtClean="0">
                <a:solidFill>
                  <a:schemeClr val="tx1"/>
                </a:solidFill>
                <a:latin typeface="Arial Black" pitchFamily="34" charset="0"/>
              </a:rPr>
              <a:t>  clean </a:t>
            </a:r>
            <a:r>
              <a:rPr lang="en-US" sz="1200" dirty="0">
                <a:solidFill>
                  <a:schemeClr val="tx1"/>
                </a:solidFill>
                <a:latin typeface="Arial Black" pitchFamily="34" charset="0"/>
              </a:rPr>
              <a:t>methods attached to the chemical product of each respective compartment. </a:t>
            </a:r>
            <a:endParaRPr lang="en-US" sz="1200"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The </a:t>
            </a:r>
            <a:r>
              <a:rPr lang="en-US" sz="1200" dirty="0">
                <a:solidFill>
                  <a:schemeClr val="tx1"/>
                </a:solidFill>
                <a:latin typeface="Arial Black" pitchFamily="34" charset="0"/>
              </a:rPr>
              <a:t>module has an easy to use interactive drag &amp; drop queue planning board of cleaning orders </a:t>
            </a:r>
            <a:r>
              <a:rPr lang="en-US" sz="1200" dirty="0" smtClean="0">
                <a:solidFill>
                  <a:schemeClr val="tx1"/>
                </a:solidFill>
                <a:latin typeface="Arial Black" pitchFamily="34" charset="0"/>
              </a:rPr>
              <a:t>and</a:t>
            </a:r>
          </a:p>
          <a:p>
            <a:pPr algn="l"/>
            <a:r>
              <a:rPr lang="en-US" sz="1200" dirty="0" smtClean="0">
                <a:solidFill>
                  <a:schemeClr val="tx1"/>
                </a:solidFill>
                <a:latin typeface="Arial Black" pitchFamily="34" charset="0"/>
              </a:rPr>
              <a:t>  comes </a:t>
            </a:r>
            <a:r>
              <a:rPr lang="en-US" sz="1200" dirty="0">
                <a:solidFill>
                  <a:schemeClr val="tx1"/>
                </a:solidFill>
                <a:latin typeface="Arial Black" pitchFamily="34" charset="0"/>
              </a:rPr>
              <a:t>with visual presentation of lanes and queues</a:t>
            </a:r>
            <a:r>
              <a:rPr lang="en-US" sz="1200" dirty="0" smtClean="0">
                <a:solidFill>
                  <a:schemeClr val="tx1"/>
                </a:solidFill>
                <a:latin typeface="Arial Black" pitchFamily="34" charset="0"/>
              </a:rPr>
              <a:t>.</a:t>
            </a:r>
          </a:p>
          <a:p>
            <a:pPr algn="l">
              <a:buFont typeface="Wingdings" pitchFamily="2" charset="2"/>
              <a:buChar char="§"/>
            </a:pPr>
            <a:r>
              <a:rPr lang="en-US" sz="1200" b="1" dirty="0" smtClean="0">
                <a:solidFill>
                  <a:schemeClr val="tx1"/>
                </a:solidFill>
                <a:latin typeface="Arial Black" pitchFamily="34" charset="0"/>
              </a:rPr>
              <a:t>Cleaning module features</a:t>
            </a:r>
            <a:endParaRPr lang="en-US" sz="1200" dirty="0" smtClean="0">
              <a:solidFill>
                <a:schemeClr val="tx1"/>
              </a:solidFill>
              <a:latin typeface="Arial Black" pitchFamily="34" charset="0"/>
            </a:endParaRPr>
          </a:p>
          <a:p>
            <a:pPr lvl="0" algn="l">
              <a:buFont typeface="Wingdings" pitchFamily="2" charset="2"/>
              <a:buChar char="§"/>
            </a:pPr>
            <a:r>
              <a:rPr lang="en-US" sz="1200" dirty="0" smtClean="0">
                <a:solidFill>
                  <a:schemeClr val="tx1"/>
                </a:solidFill>
                <a:latin typeface="Arial Black" pitchFamily="34" charset="0"/>
              </a:rPr>
              <a:t>Clean orders</a:t>
            </a:r>
          </a:p>
          <a:p>
            <a:pPr lvl="0" algn="l">
              <a:buFont typeface="Wingdings" pitchFamily="2" charset="2"/>
              <a:buChar char="§"/>
            </a:pPr>
            <a:r>
              <a:rPr lang="en-US" sz="1200" dirty="0" smtClean="0">
                <a:solidFill>
                  <a:schemeClr val="tx1"/>
                </a:solidFill>
                <a:latin typeface="Arial Black" pitchFamily="34" charset="0"/>
              </a:rPr>
              <a:t>Cleaning planning queue (drag &amp; drop)</a:t>
            </a:r>
          </a:p>
          <a:p>
            <a:pPr lvl="0" algn="l">
              <a:buFont typeface="Wingdings" pitchFamily="2" charset="2"/>
              <a:buChar char="§"/>
            </a:pPr>
            <a:r>
              <a:rPr lang="en-US" sz="1200" dirty="0" smtClean="0">
                <a:solidFill>
                  <a:schemeClr val="tx1"/>
                </a:solidFill>
                <a:latin typeface="Arial Black" pitchFamily="34" charset="0"/>
              </a:rPr>
              <a:t>Planning board (LED/LCD Screen connection)</a:t>
            </a:r>
          </a:p>
          <a:p>
            <a:pPr lvl="0" algn="l">
              <a:buFont typeface="Wingdings" pitchFamily="2" charset="2"/>
              <a:buChar char="§"/>
            </a:pPr>
            <a:r>
              <a:rPr lang="en-US" sz="1200" dirty="0" smtClean="0">
                <a:solidFill>
                  <a:schemeClr val="tx1"/>
                </a:solidFill>
                <a:latin typeface="Arial Black" pitchFamily="34" charset="0"/>
              </a:rPr>
              <a:t>Protected verification, blacklist &amp; forbidden products</a:t>
            </a:r>
          </a:p>
          <a:p>
            <a:pPr lvl="0" algn="l">
              <a:buFont typeface="Wingdings" pitchFamily="2" charset="2"/>
              <a:buChar char="§"/>
            </a:pPr>
            <a:r>
              <a:rPr lang="en-US" sz="1200" dirty="0" smtClean="0">
                <a:solidFill>
                  <a:schemeClr val="tx1"/>
                </a:solidFill>
                <a:latin typeface="Arial Black" pitchFamily="34" charset="0"/>
              </a:rPr>
              <a:t>Manage cleaning methods &amp; cleaning items</a:t>
            </a:r>
          </a:p>
          <a:p>
            <a:pPr lvl="0" algn="l">
              <a:buFont typeface="Wingdings" pitchFamily="2" charset="2"/>
              <a:buChar char="§"/>
            </a:pPr>
            <a:r>
              <a:rPr lang="en-US" sz="1200" dirty="0" smtClean="0">
                <a:solidFill>
                  <a:schemeClr val="tx1"/>
                </a:solidFill>
                <a:latin typeface="Arial Black" pitchFamily="34" charset="0"/>
              </a:rPr>
              <a:t>Pricing agreements per customer, per product, per cleaning method, per cleaning item</a:t>
            </a:r>
          </a:p>
          <a:p>
            <a:pPr lvl="0" algn="l">
              <a:buFont typeface="Wingdings" pitchFamily="2" charset="2"/>
              <a:buChar char="§"/>
            </a:pPr>
            <a:r>
              <a:rPr lang="en-US" sz="1200" dirty="0" smtClean="0">
                <a:solidFill>
                  <a:schemeClr val="tx1"/>
                </a:solidFill>
                <a:latin typeface="Arial Black" pitchFamily="34" charset="0"/>
              </a:rPr>
              <a:t>Cash payment</a:t>
            </a:r>
          </a:p>
          <a:p>
            <a:pPr lvl="0" algn="l">
              <a:buFont typeface="Wingdings" pitchFamily="2" charset="2"/>
              <a:buChar char="§"/>
            </a:pPr>
            <a:r>
              <a:rPr lang="en-US" sz="1200" dirty="0" smtClean="0">
                <a:solidFill>
                  <a:schemeClr val="tx1"/>
                </a:solidFill>
                <a:latin typeface="Arial Black" pitchFamily="34" charset="0"/>
              </a:rPr>
              <a:t>Multiple cleaning methods per product, per customer</a:t>
            </a:r>
          </a:p>
          <a:p>
            <a:pPr lvl="0" algn="l">
              <a:buFont typeface="Wingdings" pitchFamily="2" charset="2"/>
              <a:buChar char="§"/>
            </a:pPr>
            <a:r>
              <a:rPr lang="en-US" sz="1200" dirty="0" smtClean="0">
                <a:solidFill>
                  <a:schemeClr val="tx1"/>
                </a:solidFill>
                <a:latin typeface="Arial Black" pitchFamily="34" charset="0"/>
              </a:rPr>
              <a:t>Seals (manual or barcode scanner) &amp; ATP checks</a:t>
            </a:r>
          </a:p>
          <a:p>
            <a:pPr lvl="0" algn="l">
              <a:buFont typeface="Wingdings" pitchFamily="2" charset="2"/>
              <a:buChar char="§"/>
            </a:pPr>
            <a:r>
              <a:rPr lang="en-US" sz="1200" dirty="0" smtClean="0">
                <a:solidFill>
                  <a:schemeClr val="tx1"/>
                </a:solidFill>
                <a:latin typeface="Arial Black" pitchFamily="34" charset="0"/>
              </a:rPr>
              <a:t>Print detailed Clean Instructions (with ADR images)</a:t>
            </a:r>
          </a:p>
          <a:p>
            <a:pPr lvl="0" algn="l">
              <a:buFont typeface="Wingdings" pitchFamily="2" charset="2"/>
              <a:buChar char="§"/>
            </a:pPr>
            <a:r>
              <a:rPr lang="en-US" sz="1200" dirty="0" smtClean="0">
                <a:solidFill>
                  <a:schemeClr val="tx1"/>
                </a:solidFill>
                <a:latin typeface="Arial Black" pitchFamily="34" charset="0"/>
              </a:rPr>
              <a:t>Print EFTCO Electronic Cleaning Documents (ECD)</a:t>
            </a:r>
          </a:p>
          <a:p>
            <a:pPr lvl="0" algn="l">
              <a:buFont typeface="Wingdings" pitchFamily="2" charset="2"/>
              <a:buChar char="§"/>
            </a:pPr>
            <a:r>
              <a:rPr lang="en-US" sz="1200" dirty="0" smtClean="0">
                <a:solidFill>
                  <a:schemeClr val="tx1"/>
                </a:solidFill>
                <a:latin typeface="Arial Black" pitchFamily="34" charset="0"/>
              </a:rPr>
              <a:t>Free plug in: Import scanned EFTCO documents if you have a printer that saves filenames based </a:t>
            </a:r>
          </a:p>
          <a:p>
            <a:pPr lvl="0" algn="l"/>
            <a:r>
              <a:rPr lang="en-US" sz="1200" dirty="0" smtClean="0">
                <a:solidFill>
                  <a:schemeClr val="tx1"/>
                </a:solidFill>
                <a:latin typeface="Arial Black" pitchFamily="34" charset="0"/>
              </a:rPr>
              <a:t> on barcode.</a:t>
            </a:r>
          </a:p>
          <a:p>
            <a:pPr lvl="0" algn="l">
              <a:buFont typeface="Wingdings" pitchFamily="2" charset="2"/>
              <a:buChar char="§"/>
            </a:pPr>
            <a:r>
              <a:rPr lang="en-US" sz="1200" dirty="0" smtClean="0">
                <a:solidFill>
                  <a:schemeClr val="tx1"/>
                </a:solidFill>
                <a:latin typeface="Arial Black" pitchFamily="34" charset="0"/>
              </a:rPr>
              <a:t>Supports fallback printers</a:t>
            </a:r>
          </a:p>
          <a:p>
            <a:pPr algn="l"/>
            <a:endParaRPr lang="en-US" sz="1200" b="1"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755576" y="260648"/>
            <a:ext cx="7920880" cy="6192688"/>
          </a:xfrm>
        </p:spPr>
        <p:txBody>
          <a:bodyPr>
            <a:noAutofit/>
          </a:bodyPr>
          <a:lstStyle/>
          <a:p>
            <a:pPr algn="l"/>
            <a:r>
              <a:rPr lang="en-US" sz="1400" b="1" u="sng" dirty="0" smtClean="0">
                <a:solidFill>
                  <a:schemeClr val="tx1"/>
                </a:solidFill>
                <a:latin typeface="Arial Black" pitchFamily="34" charset="0"/>
              </a:rPr>
              <a:t>Estimating IT based  </a:t>
            </a:r>
            <a:endParaRPr lang="en-US" sz="1400" u="sng" dirty="0">
              <a:solidFill>
                <a:schemeClr val="tx1"/>
              </a:solidFill>
              <a:latin typeface="Arial Black" pitchFamily="34" charset="0"/>
            </a:endParaRPr>
          </a:p>
          <a:p>
            <a:pPr algn="l">
              <a:buFont typeface="Wingdings" pitchFamily="2" charset="2"/>
              <a:buChar char="§"/>
            </a:pPr>
            <a:r>
              <a:rPr lang="en-US" sz="1200" b="1" dirty="0" smtClean="0">
                <a:solidFill>
                  <a:schemeClr val="tx1"/>
                </a:solidFill>
                <a:latin typeface="Arial Black" pitchFamily="34" charset="0"/>
              </a:rPr>
              <a:t>It's </a:t>
            </a:r>
            <a:r>
              <a:rPr lang="en-US" sz="1200" b="1" dirty="0">
                <a:solidFill>
                  <a:schemeClr val="tx1"/>
                </a:solidFill>
                <a:latin typeface="Arial Black" pitchFamily="34" charset="0"/>
              </a:rPr>
              <a:t>all about </a:t>
            </a:r>
            <a:r>
              <a:rPr lang="en-US" sz="1200" b="1" dirty="0" smtClean="0">
                <a:solidFill>
                  <a:schemeClr val="tx1"/>
                </a:solidFill>
                <a:latin typeface="Arial Black" pitchFamily="34" charset="0"/>
              </a:rPr>
              <a:t>communication</a:t>
            </a:r>
            <a:endParaRPr lang="en-US" sz="1200"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Container </a:t>
            </a:r>
            <a:r>
              <a:rPr lang="en-US" sz="1200" dirty="0">
                <a:solidFill>
                  <a:schemeClr val="tx1"/>
                </a:solidFill>
                <a:latin typeface="Arial Black" pitchFamily="34" charset="0"/>
              </a:rPr>
              <a:t>repair is all about quickly building an estimate, managing your assets and </a:t>
            </a:r>
            <a:r>
              <a:rPr lang="en-US" sz="1200" dirty="0" smtClean="0">
                <a:solidFill>
                  <a:schemeClr val="tx1"/>
                </a:solidFill>
                <a:latin typeface="Arial Black" pitchFamily="34" charset="0"/>
              </a:rPr>
              <a:t>clear</a:t>
            </a:r>
          </a:p>
          <a:p>
            <a:pPr algn="l"/>
            <a:r>
              <a:rPr lang="en-US" sz="1200" dirty="0" smtClean="0">
                <a:solidFill>
                  <a:schemeClr val="tx1"/>
                </a:solidFill>
                <a:latin typeface="Arial Black" pitchFamily="34" charset="0"/>
              </a:rPr>
              <a:t>  communication </a:t>
            </a:r>
            <a:r>
              <a:rPr lang="en-US" sz="1200" dirty="0">
                <a:solidFill>
                  <a:schemeClr val="tx1"/>
                </a:solidFill>
                <a:latin typeface="Arial Black" pitchFamily="34" charset="0"/>
              </a:rPr>
              <a:t>with the customer. </a:t>
            </a:r>
            <a:endParaRPr lang="en-US" sz="1200"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Create </a:t>
            </a:r>
            <a:r>
              <a:rPr lang="en-US" sz="1200" dirty="0">
                <a:solidFill>
                  <a:schemeClr val="tx1"/>
                </a:solidFill>
                <a:latin typeface="Arial Black" pitchFamily="34" charset="0"/>
              </a:rPr>
              <a:t>repair orders by using library items or templates, assign employees, plan duration</a:t>
            </a:r>
            <a:r>
              <a:rPr lang="en-US" sz="1200" dirty="0" smtClean="0">
                <a:solidFill>
                  <a:schemeClr val="tx1"/>
                </a:solidFill>
                <a:latin typeface="Arial Black" pitchFamily="34" charset="0"/>
              </a:rPr>
              <a:t>,</a:t>
            </a:r>
          </a:p>
          <a:p>
            <a:pPr algn="l"/>
            <a:r>
              <a:rPr lang="en-US" sz="1200" dirty="0" smtClean="0">
                <a:solidFill>
                  <a:schemeClr val="tx1"/>
                </a:solidFill>
                <a:latin typeface="Arial Black" pitchFamily="34" charset="0"/>
              </a:rPr>
              <a:t>  add </a:t>
            </a:r>
            <a:r>
              <a:rPr lang="en-US" sz="1200" dirty="0">
                <a:solidFill>
                  <a:schemeClr val="tx1"/>
                </a:solidFill>
                <a:latin typeface="Arial Black" pitchFamily="34" charset="0"/>
              </a:rPr>
              <a:t>pricing agreements etc. </a:t>
            </a:r>
            <a:endParaRPr lang="en-US" sz="1200"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The </a:t>
            </a:r>
            <a:r>
              <a:rPr lang="en-US" sz="1200" dirty="0">
                <a:solidFill>
                  <a:schemeClr val="tx1"/>
                </a:solidFill>
                <a:latin typeface="Arial Black" pitchFamily="34" charset="0"/>
              </a:rPr>
              <a:t>system will provide you with a visual presentation of the agenda and a forecast of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  the </a:t>
            </a:r>
            <a:r>
              <a:rPr lang="en-US" sz="1200" dirty="0">
                <a:solidFill>
                  <a:schemeClr val="tx1"/>
                </a:solidFill>
                <a:latin typeface="Arial Black" pitchFamily="34" charset="0"/>
              </a:rPr>
              <a:t>workload</a:t>
            </a:r>
            <a:r>
              <a:rPr lang="en-US" sz="1200" dirty="0" smtClean="0">
                <a:solidFill>
                  <a:schemeClr val="tx1"/>
                </a:solidFill>
                <a:latin typeface="Arial Black" pitchFamily="34" charset="0"/>
              </a:rPr>
              <a:t>.</a:t>
            </a:r>
          </a:p>
          <a:p>
            <a:pPr algn="l"/>
            <a:endParaRPr lang="en-US" sz="1400" u="sng" dirty="0" smtClean="0">
              <a:solidFill>
                <a:schemeClr val="tx1"/>
              </a:solidFill>
              <a:latin typeface="Arial Black" pitchFamily="34" charset="0"/>
            </a:endParaRPr>
          </a:p>
          <a:p>
            <a:pPr algn="l"/>
            <a:r>
              <a:rPr lang="en-US" sz="1400" b="1" u="sng" dirty="0" smtClean="0">
                <a:solidFill>
                  <a:schemeClr val="tx1"/>
                </a:solidFill>
                <a:latin typeface="Arial Black" pitchFamily="34" charset="0"/>
              </a:rPr>
              <a:t>Estimating module features</a:t>
            </a:r>
            <a:endParaRPr lang="en-US" sz="1200" u="sng" dirty="0" smtClean="0">
              <a:solidFill>
                <a:schemeClr val="tx1"/>
              </a:solidFill>
              <a:latin typeface="Arial Black" pitchFamily="34" charset="0"/>
            </a:endParaRPr>
          </a:p>
          <a:p>
            <a:pPr lvl="0" algn="l">
              <a:buFont typeface="Wingdings" pitchFamily="2" charset="2"/>
              <a:buChar char="§"/>
            </a:pPr>
            <a:r>
              <a:rPr lang="en-US" sz="1200" dirty="0" smtClean="0">
                <a:solidFill>
                  <a:schemeClr val="tx1"/>
                </a:solidFill>
                <a:latin typeface="Arial Black" pitchFamily="34" charset="0"/>
              </a:rPr>
              <a:t>Repair orders</a:t>
            </a:r>
          </a:p>
          <a:p>
            <a:pPr lvl="0" algn="l">
              <a:buFont typeface="Wingdings" pitchFamily="2" charset="2"/>
              <a:buChar char="§"/>
            </a:pPr>
            <a:r>
              <a:rPr lang="en-US" sz="1200" dirty="0" smtClean="0">
                <a:solidFill>
                  <a:schemeClr val="tx1"/>
                </a:solidFill>
                <a:latin typeface="Arial Black" pitchFamily="34" charset="0"/>
              </a:rPr>
              <a:t>Repair planning agenda</a:t>
            </a:r>
          </a:p>
          <a:p>
            <a:pPr lvl="0" algn="l">
              <a:buFont typeface="Wingdings" pitchFamily="2" charset="2"/>
              <a:buChar char="§"/>
            </a:pPr>
            <a:r>
              <a:rPr lang="en-US" sz="1200" dirty="0" smtClean="0">
                <a:solidFill>
                  <a:schemeClr val="tx1"/>
                </a:solidFill>
                <a:latin typeface="Arial Black" pitchFamily="34" charset="0"/>
              </a:rPr>
              <a:t>Repair tariff per customer</a:t>
            </a:r>
          </a:p>
          <a:p>
            <a:pPr lvl="0" algn="l">
              <a:buFont typeface="Wingdings" pitchFamily="2" charset="2"/>
              <a:buChar char="§"/>
            </a:pPr>
            <a:r>
              <a:rPr lang="en-US" sz="1200" dirty="0" smtClean="0">
                <a:solidFill>
                  <a:schemeClr val="tx1"/>
                </a:solidFill>
                <a:latin typeface="Arial Black" pitchFamily="34" charset="0"/>
              </a:rPr>
              <a:t>Manage repair pricelist (hours &amp; material costs)</a:t>
            </a:r>
          </a:p>
          <a:p>
            <a:pPr lvl="0" algn="l">
              <a:buFont typeface="Wingdings" pitchFamily="2" charset="2"/>
              <a:buChar char="§"/>
            </a:pPr>
            <a:r>
              <a:rPr lang="en-US" sz="1200" dirty="0" smtClean="0">
                <a:solidFill>
                  <a:schemeClr val="tx1"/>
                </a:solidFill>
                <a:latin typeface="Arial Black" pitchFamily="34" charset="0"/>
              </a:rPr>
              <a:t>Pricing agreements per customer, per repair item, per repair item group</a:t>
            </a:r>
          </a:p>
          <a:p>
            <a:pPr lvl="0" algn="l">
              <a:buFont typeface="Wingdings" pitchFamily="2" charset="2"/>
              <a:buChar char="§"/>
            </a:pPr>
            <a:r>
              <a:rPr lang="en-US" sz="1200" dirty="0" smtClean="0">
                <a:solidFill>
                  <a:schemeClr val="tx1"/>
                </a:solidFill>
                <a:latin typeface="Arial Black" pitchFamily="34" charset="0"/>
              </a:rPr>
              <a:t>Multiple estimate versions</a:t>
            </a:r>
          </a:p>
          <a:p>
            <a:pPr lvl="0" algn="l">
              <a:buFont typeface="Wingdings" pitchFamily="2" charset="2"/>
              <a:buChar char="§"/>
            </a:pPr>
            <a:r>
              <a:rPr lang="en-US" sz="1200" dirty="0" smtClean="0">
                <a:solidFill>
                  <a:schemeClr val="tx1"/>
                </a:solidFill>
                <a:latin typeface="Arial Black" pitchFamily="34" charset="0"/>
              </a:rPr>
              <a:t>Cash payment</a:t>
            </a:r>
          </a:p>
          <a:p>
            <a:pPr lvl="0" algn="l">
              <a:buFont typeface="Wingdings" pitchFamily="2" charset="2"/>
              <a:buChar char="§"/>
            </a:pPr>
            <a:r>
              <a:rPr lang="en-US" sz="1200" dirty="0" smtClean="0">
                <a:solidFill>
                  <a:schemeClr val="tx1"/>
                </a:solidFill>
                <a:latin typeface="Arial Black" pitchFamily="34" charset="0"/>
              </a:rPr>
              <a:t>Print Work order instructions for employees</a:t>
            </a:r>
          </a:p>
          <a:p>
            <a:pPr lvl="0" algn="l">
              <a:buFont typeface="Wingdings" pitchFamily="2" charset="2"/>
              <a:buChar char="§"/>
            </a:pPr>
            <a:r>
              <a:rPr lang="en-US" sz="1200" dirty="0" smtClean="0">
                <a:solidFill>
                  <a:schemeClr val="tx1"/>
                </a:solidFill>
                <a:latin typeface="Arial Black" pitchFamily="34" charset="0"/>
              </a:rPr>
              <a:t>Lessee/</a:t>
            </a:r>
            <a:r>
              <a:rPr lang="en-US" sz="1200" dirty="0" err="1" smtClean="0">
                <a:solidFill>
                  <a:schemeClr val="tx1"/>
                </a:solidFill>
                <a:latin typeface="Arial Black" pitchFamily="34" charset="0"/>
              </a:rPr>
              <a:t>lessor</a:t>
            </a:r>
            <a:r>
              <a:rPr lang="en-US" sz="1200" dirty="0" smtClean="0">
                <a:solidFill>
                  <a:schemeClr val="tx1"/>
                </a:solidFill>
                <a:latin typeface="Arial Black" pitchFamily="34" charset="0"/>
              </a:rPr>
              <a:t> capabilities</a:t>
            </a:r>
          </a:p>
          <a:p>
            <a:pPr lvl="0" algn="l">
              <a:buFont typeface="Wingdings" pitchFamily="2" charset="2"/>
              <a:buChar char="§"/>
            </a:pPr>
            <a:r>
              <a:rPr lang="en-US" sz="1200" dirty="0" smtClean="0">
                <a:solidFill>
                  <a:schemeClr val="tx1"/>
                </a:solidFill>
                <a:latin typeface="Arial Black" pitchFamily="34" charset="0"/>
              </a:rPr>
              <a:t>Authorization</a:t>
            </a:r>
          </a:p>
          <a:p>
            <a:pPr lvl="0" algn="l">
              <a:buFont typeface="Wingdings" pitchFamily="2" charset="2"/>
              <a:buChar char="§"/>
            </a:pPr>
            <a:r>
              <a:rPr lang="en-US" sz="1200" dirty="0" smtClean="0">
                <a:solidFill>
                  <a:schemeClr val="tx1"/>
                </a:solidFill>
                <a:latin typeface="Arial Black" pitchFamily="34" charset="0"/>
              </a:rPr>
              <a:t>Insurance fields</a:t>
            </a:r>
          </a:p>
          <a:p>
            <a:pPr lvl="0" algn="l">
              <a:buFont typeface="Wingdings" pitchFamily="2" charset="2"/>
              <a:buChar char="§"/>
            </a:pPr>
            <a:r>
              <a:rPr lang="en-US" sz="1200" dirty="0" smtClean="0">
                <a:solidFill>
                  <a:schemeClr val="tx1"/>
                </a:solidFill>
                <a:latin typeface="Arial Black" pitchFamily="34" charset="0"/>
              </a:rPr>
              <a:t>Repair item templates (package deals)</a:t>
            </a:r>
          </a:p>
          <a:p>
            <a:pPr lvl="0" algn="l">
              <a:buFont typeface="Wingdings" pitchFamily="2" charset="2"/>
              <a:buChar char="§"/>
            </a:pPr>
            <a:r>
              <a:rPr lang="en-US" sz="1200" dirty="0" smtClean="0">
                <a:solidFill>
                  <a:schemeClr val="tx1"/>
                </a:solidFill>
                <a:latin typeface="Arial Black" pitchFamily="34" charset="0"/>
              </a:rPr>
              <a:t>Print/mail Repair Estimates</a:t>
            </a:r>
          </a:p>
          <a:p>
            <a:pPr lvl="0" algn="l">
              <a:buFont typeface="Wingdings" pitchFamily="2" charset="2"/>
              <a:buChar char="§"/>
            </a:pPr>
            <a:r>
              <a:rPr lang="en-US" sz="1200" dirty="0" smtClean="0">
                <a:solidFill>
                  <a:schemeClr val="tx1"/>
                </a:solidFill>
                <a:latin typeface="Arial Black" pitchFamily="34" charset="0"/>
              </a:rPr>
              <a:t>EDI Status reporting</a:t>
            </a:r>
          </a:p>
          <a:p>
            <a:pPr lvl="0" algn="l">
              <a:buFont typeface="Wingdings" pitchFamily="2" charset="2"/>
              <a:buChar char="§"/>
            </a:pPr>
            <a:r>
              <a:rPr lang="en-US" sz="1200" dirty="0" smtClean="0">
                <a:solidFill>
                  <a:schemeClr val="tx1"/>
                </a:solidFill>
                <a:latin typeface="Arial Black" pitchFamily="34" charset="0"/>
              </a:rPr>
              <a:t>Customizable ISO codes</a:t>
            </a:r>
          </a:p>
          <a:p>
            <a:pPr algn="l"/>
            <a:endParaRPr lang="en-US" sz="1200" b="1"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5793507"/>
          </a:xfrm>
        </p:spPr>
        <p:txBody>
          <a:bodyPr>
            <a:normAutofit/>
          </a:bodyPr>
          <a:lstStyle/>
          <a:p>
            <a:pPr>
              <a:buNone/>
            </a:pPr>
            <a:r>
              <a:rPr lang="en-US" sz="1400" u="sng" dirty="0" smtClean="0">
                <a:latin typeface="Arial Black" pitchFamily="34" charset="0"/>
              </a:rPr>
              <a:t>Example of an Estimating form IT based</a:t>
            </a:r>
            <a:r>
              <a:rPr lang="en-US" sz="1400" dirty="0" smtClean="0">
                <a:latin typeface="Arial Black" pitchFamily="34" charset="0"/>
              </a:rPr>
              <a:t>  </a:t>
            </a:r>
            <a:endParaRPr lang="en-US" sz="1400" dirty="0">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97</a:t>
            </a:fld>
            <a:endParaRPr lang="en-US"/>
          </a:p>
        </p:txBody>
      </p:sp>
      <p:pic>
        <p:nvPicPr>
          <p:cNvPr id="5" name="Afbeelding 4" descr="PORT estimate 001.jpg"/>
          <p:cNvPicPr>
            <a:picLocks noChangeAspect="1"/>
          </p:cNvPicPr>
          <p:nvPr/>
        </p:nvPicPr>
        <p:blipFill>
          <a:blip r:embed="rId2" cstate="print"/>
          <a:stretch>
            <a:fillRect/>
          </a:stretch>
        </p:blipFill>
        <p:spPr>
          <a:xfrm rot="5400000">
            <a:off x="2078715" y="0"/>
            <a:ext cx="4986570" cy="6858000"/>
          </a:xfrm>
          <a:prstGeom prst="rect">
            <a:avLst/>
          </a:prstGeom>
          <a:ln w="19050" cmpd="sng">
            <a:solidFill>
              <a:schemeClr val="tx1"/>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755576" y="404664"/>
            <a:ext cx="8136904" cy="6336704"/>
          </a:xfrm>
        </p:spPr>
        <p:txBody>
          <a:bodyPr>
            <a:noAutofit/>
          </a:bodyPr>
          <a:lstStyle/>
          <a:p>
            <a:pPr algn="l"/>
            <a:r>
              <a:rPr lang="en-US" sz="1200" dirty="0" smtClean="0">
                <a:solidFill>
                  <a:schemeClr val="tx1"/>
                </a:solidFill>
                <a:latin typeface="Arial Black" pitchFamily="34" charset="0"/>
              </a:rPr>
              <a:t> </a:t>
            </a:r>
            <a:r>
              <a:rPr lang="en-US" sz="1400" u="sng" dirty="0" smtClean="0">
                <a:solidFill>
                  <a:schemeClr val="tx1"/>
                </a:solidFill>
                <a:latin typeface="Arial Black" pitchFamily="34" charset="0"/>
              </a:rPr>
              <a:t>Spare Parts </a:t>
            </a:r>
            <a:r>
              <a:rPr lang="en-US" sz="1400" u="sng" dirty="0" err="1" smtClean="0">
                <a:solidFill>
                  <a:schemeClr val="tx1"/>
                </a:solidFill>
                <a:latin typeface="Arial Black" pitchFamily="34" charset="0"/>
              </a:rPr>
              <a:t>stockkeeping</a:t>
            </a:r>
            <a:r>
              <a:rPr lang="en-US" sz="1400" u="sng" dirty="0" smtClean="0">
                <a:solidFill>
                  <a:schemeClr val="tx1"/>
                </a:solidFill>
                <a:latin typeface="Arial Black" pitchFamily="34" charset="0"/>
              </a:rPr>
              <a:t> IT based   </a:t>
            </a:r>
          </a:p>
          <a:p>
            <a:pPr algn="l"/>
            <a:r>
              <a:rPr lang="en-US" sz="1200" dirty="0">
                <a:solidFill>
                  <a:schemeClr val="tx1"/>
                </a:solidFill>
                <a:latin typeface="Arial Black" pitchFamily="34" charset="0"/>
              </a:rPr>
              <a:t/>
            </a:r>
            <a:br>
              <a:rPr lang="en-US" sz="1200" dirty="0">
                <a:solidFill>
                  <a:schemeClr val="tx1"/>
                </a:solidFill>
                <a:latin typeface="Arial Black" pitchFamily="34" charset="0"/>
              </a:rPr>
            </a:br>
            <a:r>
              <a:rPr lang="en-US" sz="1200" dirty="0" smtClean="0">
                <a:solidFill>
                  <a:schemeClr val="tx1"/>
                </a:solidFill>
                <a:latin typeface="Arial Black" pitchFamily="34" charset="0"/>
              </a:rPr>
              <a:t> Connects </a:t>
            </a:r>
            <a:r>
              <a:rPr lang="en-US" sz="1200" dirty="0">
                <a:solidFill>
                  <a:schemeClr val="tx1"/>
                </a:solidFill>
                <a:latin typeface="Arial Black" pitchFamily="34" charset="0"/>
              </a:rPr>
              <a:t>perfectly to your repair/estimating </a:t>
            </a:r>
            <a:r>
              <a:rPr lang="en-US" sz="1200" dirty="0" smtClean="0">
                <a:solidFill>
                  <a:schemeClr val="tx1"/>
                </a:solidFill>
                <a:latin typeface="Arial Black" pitchFamily="34" charset="0"/>
              </a:rPr>
              <a:t>activities</a:t>
            </a:r>
          </a:p>
          <a:p>
            <a:pPr algn="l"/>
            <a:r>
              <a:rPr lang="en-US" sz="1200" dirty="0" smtClean="0">
                <a:solidFill>
                  <a:schemeClr val="tx1"/>
                </a:solidFill>
                <a:latin typeface="Arial Black" pitchFamily="34" charset="0"/>
              </a:rPr>
              <a:t> Manage </a:t>
            </a:r>
            <a:r>
              <a:rPr lang="en-US" sz="1200" dirty="0">
                <a:solidFill>
                  <a:schemeClr val="tx1"/>
                </a:solidFill>
                <a:latin typeface="Arial Black" pitchFamily="34" charset="0"/>
              </a:rPr>
              <a:t>your spare parts, the orders, supplier management, locations and </a:t>
            </a:r>
            <a:r>
              <a:rPr lang="en-US" sz="1200" dirty="0" smtClean="0">
                <a:solidFill>
                  <a:schemeClr val="tx1"/>
                </a:solidFill>
                <a:latin typeface="Arial Black" pitchFamily="34" charset="0"/>
              </a:rPr>
              <a:t>administration</a:t>
            </a:r>
          </a:p>
          <a:p>
            <a:pPr algn="l"/>
            <a:r>
              <a:rPr lang="en-US" sz="1200" dirty="0" smtClean="0">
                <a:solidFill>
                  <a:schemeClr val="tx1"/>
                </a:solidFill>
                <a:latin typeface="Arial Black" pitchFamily="34" charset="0"/>
              </a:rPr>
              <a:t> directly </a:t>
            </a:r>
            <a:r>
              <a:rPr lang="en-US" sz="1200" dirty="0">
                <a:solidFill>
                  <a:schemeClr val="tx1"/>
                </a:solidFill>
                <a:latin typeface="Arial Black" pitchFamily="34" charset="0"/>
              </a:rPr>
              <a:t>in your Depot Software.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 Integrating </a:t>
            </a:r>
            <a:r>
              <a:rPr lang="en-US" sz="1200" dirty="0">
                <a:solidFill>
                  <a:schemeClr val="tx1"/>
                </a:solidFill>
                <a:latin typeface="Arial Black" pitchFamily="34" charset="0"/>
              </a:rPr>
              <a:t>your activities on just one location and benefit from it. </a:t>
            </a:r>
            <a:endParaRPr lang="en-US" sz="1200" dirty="0" smtClean="0">
              <a:solidFill>
                <a:schemeClr val="tx1"/>
              </a:solidFill>
              <a:latin typeface="Arial Black" pitchFamily="34" charset="0"/>
            </a:endParaRPr>
          </a:p>
          <a:p>
            <a:pPr algn="l"/>
            <a:r>
              <a:rPr lang="en-US" sz="1200" dirty="0" smtClean="0">
                <a:solidFill>
                  <a:schemeClr val="tx1"/>
                </a:solidFill>
                <a:latin typeface="Arial Black" pitchFamily="34" charset="0"/>
              </a:rPr>
              <a:t> Using </a:t>
            </a:r>
            <a:r>
              <a:rPr lang="en-US" sz="1200" dirty="0">
                <a:solidFill>
                  <a:schemeClr val="tx1"/>
                </a:solidFill>
                <a:latin typeface="Arial Black" pitchFamily="34" charset="0"/>
              </a:rPr>
              <a:t>this module you can directly book spare parts used in repair orders and </a:t>
            </a:r>
            <a:r>
              <a:rPr lang="en-US" sz="1200" dirty="0" smtClean="0">
                <a:solidFill>
                  <a:schemeClr val="tx1"/>
                </a:solidFill>
                <a:latin typeface="Arial Black" pitchFamily="34" charset="0"/>
              </a:rPr>
              <a:t>send</a:t>
            </a:r>
          </a:p>
          <a:p>
            <a:pPr algn="l"/>
            <a:r>
              <a:rPr lang="en-US" sz="1200" dirty="0" smtClean="0">
                <a:solidFill>
                  <a:schemeClr val="tx1"/>
                </a:solidFill>
                <a:latin typeface="Arial Black" pitchFamily="34" charset="0"/>
              </a:rPr>
              <a:t> invoices </a:t>
            </a:r>
            <a:r>
              <a:rPr lang="en-US" sz="1200" dirty="0">
                <a:solidFill>
                  <a:schemeClr val="tx1"/>
                </a:solidFill>
                <a:latin typeface="Arial Black" pitchFamily="34" charset="0"/>
              </a:rPr>
              <a:t>for your sales orders</a:t>
            </a:r>
            <a:r>
              <a:rPr lang="en-US" sz="1200" dirty="0" smtClean="0">
                <a:solidFill>
                  <a:schemeClr val="tx1"/>
                </a:solidFill>
                <a:latin typeface="Arial Black" pitchFamily="34" charset="0"/>
              </a:rPr>
              <a:t>.</a:t>
            </a:r>
            <a:r>
              <a:rPr lang="en-US" sz="1200" dirty="0">
                <a:solidFill>
                  <a:schemeClr val="tx1"/>
                </a:solidFill>
                <a:latin typeface="Arial Black" pitchFamily="34" charset="0"/>
              </a:rPr>
              <a:t>   </a:t>
            </a:r>
            <a:endParaRPr lang="en-US" sz="1200" dirty="0" smtClean="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Spare Parts module features</a:t>
            </a:r>
          </a:p>
          <a:p>
            <a:pPr lvl="0" algn="l">
              <a:buFont typeface="Wingdings" pitchFamily="2" charset="2"/>
              <a:buChar char="§"/>
            </a:pPr>
            <a:r>
              <a:rPr lang="en-US" sz="1200" dirty="0" smtClean="0">
                <a:solidFill>
                  <a:schemeClr val="tx1"/>
                </a:solidFill>
                <a:latin typeface="Arial Black" pitchFamily="34" charset="0"/>
              </a:rPr>
              <a:t>Spare Parts stock management</a:t>
            </a:r>
          </a:p>
          <a:p>
            <a:pPr lvl="0" algn="l">
              <a:buFont typeface="Wingdings" pitchFamily="2" charset="2"/>
              <a:buChar char="§"/>
            </a:pPr>
            <a:r>
              <a:rPr lang="en-US" sz="1200" dirty="0" smtClean="0">
                <a:solidFill>
                  <a:schemeClr val="tx1"/>
                </a:solidFill>
                <a:latin typeface="Arial Black" pitchFamily="34" charset="0"/>
              </a:rPr>
              <a:t>Keep track of stock mutations</a:t>
            </a:r>
          </a:p>
          <a:p>
            <a:pPr lvl="0" algn="l">
              <a:buFont typeface="Wingdings" pitchFamily="2" charset="2"/>
              <a:buChar char="§"/>
            </a:pPr>
            <a:r>
              <a:rPr lang="en-US" sz="1200" dirty="0" smtClean="0">
                <a:solidFill>
                  <a:schemeClr val="tx1"/>
                </a:solidFill>
                <a:latin typeface="Arial Black" pitchFamily="34" charset="0"/>
              </a:rPr>
              <a:t>Purchase orders</a:t>
            </a:r>
          </a:p>
          <a:p>
            <a:pPr lvl="0" algn="l">
              <a:buFont typeface="Wingdings" pitchFamily="2" charset="2"/>
              <a:buChar char="§"/>
            </a:pPr>
            <a:r>
              <a:rPr lang="en-US" sz="1200" dirty="0" smtClean="0">
                <a:solidFill>
                  <a:schemeClr val="tx1"/>
                </a:solidFill>
                <a:latin typeface="Arial Black" pitchFamily="34" charset="0"/>
              </a:rPr>
              <a:t>Purchase advice based on minimum stock</a:t>
            </a:r>
          </a:p>
          <a:p>
            <a:pPr lvl="0" algn="l">
              <a:buFont typeface="Wingdings" pitchFamily="2" charset="2"/>
              <a:buChar char="§"/>
            </a:pPr>
            <a:r>
              <a:rPr lang="en-US" sz="1200" dirty="0" smtClean="0">
                <a:solidFill>
                  <a:schemeClr val="tx1"/>
                </a:solidFill>
                <a:latin typeface="Arial Black" pitchFamily="34" charset="0"/>
              </a:rPr>
              <a:t>Stand-alone sale orders</a:t>
            </a:r>
          </a:p>
          <a:p>
            <a:pPr lvl="0" algn="l">
              <a:buFont typeface="Wingdings" pitchFamily="2" charset="2"/>
              <a:buChar char="§"/>
            </a:pPr>
            <a:r>
              <a:rPr lang="en-US" sz="1200" dirty="0" smtClean="0">
                <a:solidFill>
                  <a:schemeClr val="tx1"/>
                </a:solidFill>
                <a:latin typeface="Arial Black" pitchFamily="34" charset="0"/>
              </a:rPr>
              <a:t>Supplier management</a:t>
            </a:r>
          </a:p>
          <a:p>
            <a:pPr lvl="0" algn="l">
              <a:buFont typeface="Wingdings" pitchFamily="2" charset="2"/>
              <a:buChar char="§"/>
            </a:pPr>
            <a:r>
              <a:rPr lang="en-US" sz="1200" dirty="0" smtClean="0">
                <a:solidFill>
                  <a:schemeClr val="tx1"/>
                </a:solidFill>
                <a:latin typeface="Arial Black" pitchFamily="34" charset="0"/>
              </a:rPr>
              <a:t>Import supplier parts catalogs</a:t>
            </a:r>
          </a:p>
          <a:p>
            <a:pPr lvl="0" algn="l">
              <a:buFont typeface="Wingdings" pitchFamily="2" charset="2"/>
              <a:buChar char="§"/>
            </a:pPr>
            <a:r>
              <a:rPr lang="en-US" sz="1200" dirty="0" smtClean="0">
                <a:solidFill>
                  <a:schemeClr val="tx1"/>
                </a:solidFill>
                <a:latin typeface="Arial Black" pitchFamily="34" charset="0"/>
              </a:rPr>
              <a:t>Track parts per supplier</a:t>
            </a:r>
          </a:p>
          <a:p>
            <a:pPr lvl="0" algn="l">
              <a:buFont typeface="Wingdings" pitchFamily="2" charset="2"/>
              <a:buChar char="§"/>
            </a:pPr>
            <a:r>
              <a:rPr lang="en-US" sz="1200" dirty="0" smtClean="0">
                <a:solidFill>
                  <a:schemeClr val="tx1"/>
                </a:solidFill>
                <a:latin typeface="Arial Black" pitchFamily="34" charset="0"/>
              </a:rPr>
              <a:t>Cash payment</a:t>
            </a:r>
          </a:p>
          <a:p>
            <a:pPr lvl="0" algn="l">
              <a:buFont typeface="Wingdings" pitchFamily="2" charset="2"/>
              <a:buChar char="§"/>
            </a:pPr>
            <a:r>
              <a:rPr lang="en-US" sz="1200" dirty="0" smtClean="0">
                <a:solidFill>
                  <a:schemeClr val="tx1"/>
                </a:solidFill>
                <a:latin typeface="Arial Black" pitchFamily="34" charset="0"/>
              </a:rPr>
              <a:t>Automatic stock valuation</a:t>
            </a:r>
          </a:p>
          <a:p>
            <a:pPr lvl="0" algn="l">
              <a:buFont typeface="Wingdings" pitchFamily="2" charset="2"/>
              <a:buChar char="§"/>
            </a:pPr>
            <a:r>
              <a:rPr lang="en-US" sz="1200" dirty="0" smtClean="0">
                <a:solidFill>
                  <a:schemeClr val="tx1"/>
                </a:solidFill>
                <a:latin typeface="Arial Black" pitchFamily="34" charset="0"/>
              </a:rPr>
              <a:t>Stock location: multiple warehouses</a:t>
            </a:r>
          </a:p>
          <a:p>
            <a:pPr lvl="0" algn="l">
              <a:buFont typeface="Wingdings" pitchFamily="2" charset="2"/>
              <a:buChar char="§"/>
            </a:pPr>
            <a:r>
              <a:rPr lang="en-US" sz="1200" dirty="0" smtClean="0">
                <a:solidFill>
                  <a:schemeClr val="tx1"/>
                </a:solidFill>
                <a:latin typeface="Arial Black" pitchFamily="34" charset="0"/>
              </a:rPr>
              <a:t>Automatically calculates </a:t>
            </a:r>
            <a:r>
              <a:rPr lang="en-US" sz="1200" i="1" dirty="0" smtClean="0">
                <a:solidFill>
                  <a:schemeClr val="tx1"/>
                </a:solidFill>
                <a:latin typeface="Arial Black" pitchFamily="34" charset="0"/>
              </a:rPr>
              <a:t>Average Cost Price</a:t>
            </a:r>
            <a:r>
              <a:rPr lang="en-US" sz="1200" dirty="0" smtClean="0">
                <a:solidFill>
                  <a:schemeClr val="tx1"/>
                </a:solidFill>
                <a:latin typeface="Arial Black" pitchFamily="34" charset="0"/>
              </a:rPr>
              <a:t> (ACP)</a:t>
            </a:r>
          </a:p>
          <a:p>
            <a:pPr lvl="0" algn="l">
              <a:buFont typeface="Wingdings" pitchFamily="2" charset="2"/>
              <a:buChar char="§"/>
            </a:pPr>
            <a:r>
              <a:rPr lang="en-US" sz="1200" dirty="0" smtClean="0">
                <a:solidFill>
                  <a:schemeClr val="tx1"/>
                </a:solidFill>
                <a:latin typeface="Arial Black" pitchFamily="34" charset="0"/>
              </a:rPr>
              <a:t>Purchase guide &amp; warning pop-ups</a:t>
            </a:r>
          </a:p>
          <a:p>
            <a:pPr lvl="0" algn="l">
              <a:buFont typeface="Wingdings" pitchFamily="2" charset="2"/>
              <a:buChar char="§"/>
            </a:pPr>
            <a:r>
              <a:rPr lang="en-US" sz="1200" dirty="0" smtClean="0">
                <a:solidFill>
                  <a:schemeClr val="tx1"/>
                </a:solidFill>
                <a:latin typeface="Arial Black" pitchFamily="34" charset="0"/>
              </a:rPr>
              <a:t>Sales agreements per customer</a:t>
            </a:r>
          </a:p>
          <a:p>
            <a:pPr lvl="0" algn="l">
              <a:buFont typeface="Wingdings" pitchFamily="2" charset="2"/>
              <a:buChar char="§"/>
            </a:pPr>
            <a:r>
              <a:rPr lang="en-US" sz="1200" dirty="0" smtClean="0">
                <a:solidFill>
                  <a:schemeClr val="tx1"/>
                </a:solidFill>
                <a:latin typeface="Arial Black" pitchFamily="34" charset="0"/>
              </a:rPr>
              <a:t>Easily change stock values when counting</a:t>
            </a:r>
          </a:p>
          <a:p>
            <a:pPr lvl="0" algn="l">
              <a:buFont typeface="Wingdings" pitchFamily="2" charset="2"/>
              <a:buChar char="§"/>
            </a:pPr>
            <a:r>
              <a:rPr lang="en-US" sz="1200" dirty="0" smtClean="0">
                <a:solidFill>
                  <a:schemeClr val="tx1"/>
                </a:solidFill>
                <a:latin typeface="Arial Black" pitchFamily="34" charset="0"/>
              </a:rPr>
              <a:t>Backorders</a:t>
            </a:r>
          </a:p>
          <a:p>
            <a:pPr lvl="0" algn="l">
              <a:buFont typeface="Wingdings" pitchFamily="2" charset="2"/>
              <a:buChar char="§"/>
            </a:pPr>
            <a:r>
              <a:rPr lang="en-US" sz="1200" dirty="0" smtClean="0">
                <a:solidFill>
                  <a:schemeClr val="tx1"/>
                </a:solidFill>
                <a:latin typeface="Arial Black" pitchFamily="34" charset="0"/>
              </a:rPr>
              <a:t>Barcode scanning</a:t>
            </a:r>
          </a:p>
          <a:p>
            <a:pPr algn="l"/>
            <a:endParaRPr lang="en-US" sz="1200"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755576" y="980728"/>
            <a:ext cx="7920880" cy="4658072"/>
          </a:xfrm>
        </p:spPr>
        <p:txBody>
          <a:bodyPr>
            <a:noAutofit/>
          </a:bodyPr>
          <a:lstStyle/>
          <a:p>
            <a:pPr algn="l"/>
            <a:r>
              <a:rPr lang="nl-BE" sz="1400" b="1" u="sng" dirty="0">
                <a:solidFill>
                  <a:schemeClr val="tx1"/>
                </a:solidFill>
                <a:latin typeface="Arial Black" pitchFamily="34" charset="0"/>
              </a:rPr>
              <a:t>Modules | Interfaces | </a:t>
            </a:r>
            <a:r>
              <a:rPr lang="nl-BE" sz="1400" b="1" u="sng" dirty="0" err="1" smtClean="0">
                <a:solidFill>
                  <a:schemeClr val="tx1"/>
                </a:solidFill>
                <a:latin typeface="Arial Black" pitchFamily="34" charset="0"/>
              </a:rPr>
              <a:t>Apps</a:t>
            </a:r>
            <a:r>
              <a:rPr lang="nl-BE" sz="1400" b="1" u="sng" dirty="0" smtClean="0">
                <a:solidFill>
                  <a:schemeClr val="tx1"/>
                </a:solidFill>
                <a:latin typeface="Arial Black" pitchFamily="34" charset="0"/>
              </a:rPr>
              <a:t> </a:t>
            </a:r>
            <a:endParaRPr lang="nl-BE" sz="1200" dirty="0">
              <a:solidFill>
                <a:schemeClr val="tx1"/>
              </a:solidFill>
              <a:latin typeface="Arial Black" pitchFamily="34" charset="0"/>
            </a:endParaRPr>
          </a:p>
          <a:p>
            <a:pPr algn="l">
              <a:buFont typeface="Wingdings" pitchFamily="2" charset="2"/>
              <a:buChar char="§"/>
            </a:pPr>
            <a:r>
              <a:rPr lang="nl-BE" sz="1200" b="1" dirty="0" err="1">
                <a:solidFill>
                  <a:schemeClr val="tx1"/>
                </a:solidFill>
                <a:latin typeface="Arial Black" pitchFamily="34" charset="0"/>
              </a:rPr>
              <a:t>Spare</a:t>
            </a:r>
            <a:r>
              <a:rPr lang="nl-BE" sz="1200" b="1" dirty="0">
                <a:solidFill>
                  <a:schemeClr val="tx1"/>
                </a:solidFill>
                <a:latin typeface="Arial Black" pitchFamily="34" charset="0"/>
              </a:rPr>
              <a:t> </a:t>
            </a:r>
            <a:r>
              <a:rPr lang="nl-BE" sz="1200" b="1" dirty="0" err="1">
                <a:solidFill>
                  <a:schemeClr val="tx1"/>
                </a:solidFill>
                <a:latin typeface="Arial Black" pitchFamily="34" charset="0"/>
              </a:rPr>
              <a:t>Parts</a:t>
            </a:r>
            <a:r>
              <a:rPr lang="nl-BE" sz="1200" b="1" dirty="0">
                <a:solidFill>
                  <a:schemeClr val="tx1"/>
                </a:solidFill>
                <a:latin typeface="Arial Black" pitchFamily="34" charset="0"/>
              </a:rPr>
              <a:t> </a:t>
            </a:r>
            <a:r>
              <a:rPr lang="nl-BE" sz="1200" b="1" dirty="0" smtClean="0">
                <a:solidFill>
                  <a:schemeClr val="tx1"/>
                </a:solidFill>
                <a:latin typeface="Arial Black" pitchFamily="34" charset="0"/>
              </a:rPr>
              <a:t>module</a:t>
            </a:r>
            <a:endParaRPr lang="nl-BE" sz="1200" dirty="0">
              <a:solidFill>
                <a:schemeClr val="tx1"/>
              </a:solidFill>
              <a:latin typeface="Arial Black" pitchFamily="34" charset="0"/>
            </a:endParaRPr>
          </a:p>
          <a:p>
            <a:pPr algn="l">
              <a:buFont typeface="Wingdings" pitchFamily="2" charset="2"/>
              <a:buChar char="§"/>
            </a:pPr>
            <a:r>
              <a:rPr lang="nl-BE" sz="1200" b="1" dirty="0">
                <a:solidFill>
                  <a:schemeClr val="tx1"/>
                </a:solidFill>
                <a:latin typeface="Arial Black" pitchFamily="34" charset="0"/>
              </a:rPr>
              <a:t>Image </a:t>
            </a:r>
            <a:r>
              <a:rPr lang="nl-BE" sz="1200" b="1" dirty="0" err="1" smtClean="0">
                <a:solidFill>
                  <a:schemeClr val="tx1"/>
                </a:solidFill>
                <a:latin typeface="Arial Black" pitchFamily="34" charset="0"/>
              </a:rPr>
              <a:t>app</a:t>
            </a:r>
            <a:endParaRPr lang="nl-BE" sz="1200" dirty="0">
              <a:solidFill>
                <a:schemeClr val="tx1"/>
              </a:solidFill>
              <a:latin typeface="Arial Black" pitchFamily="34" charset="0"/>
            </a:endParaRPr>
          </a:p>
          <a:p>
            <a:pPr algn="l">
              <a:buFont typeface="Wingdings" pitchFamily="2" charset="2"/>
              <a:buChar char="§"/>
            </a:pPr>
            <a:r>
              <a:rPr lang="nl-BE" sz="1200" b="1" dirty="0">
                <a:solidFill>
                  <a:schemeClr val="tx1"/>
                </a:solidFill>
                <a:latin typeface="Arial Black" pitchFamily="34" charset="0"/>
              </a:rPr>
              <a:t>Handheld </a:t>
            </a:r>
            <a:r>
              <a:rPr lang="nl-BE" sz="1200" b="1" dirty="0" err="1">
                <a:solidFill>
                  <a:schemeClr val="tx1"/>
                </a:solidFill>
                <a:latin typeface="Arial Black" pitchFamily="34" charset="0"/>
              </a:rPr>
              <a:t>app</a:t>
            </a:r>
            <a:endParaRPr lang="nl-BE" sz="1200" dirty="0">
              <a:solidFill>
                <a:schemeClr val="tx1"/>
              </a:solidFill>
              <a:latin typeface="Arial Black" pitchFamily="34" charset="0"/>
            </a:endParaRPr>
          </a:p>
          <a:p>
            <a:pPr algn="l">
              <a:buFont typeface="Wingdings" pitchFamily="2" charset="2"/>
              <a:buChar char="§"/>
            </a:pPr>
            <a:r>
              <a:rPr lang="en-US" sz="1200" dirty="0" smtClean="0">
                <a:solidFill>
                  <a:schemeClr val="tx1"/>
                </a:solidFill>
                <a:latin typeface="Arial Black" pitchFamily="34" charset="0"/>
              </a:rPr>
              <a:t>Connect </a:t>
            </a:r>
            <a:r>
              <a:rPr lang="en-US" sz="1200" dirty="0">
                <a:solidFill>
                  <a:schemeClr val="tx1"/>
                </a:solidFill>
                <a:latin typeface="Arial Black" pitchFamily="34" charset="0"/>
              </a:rPr>
              <a:t>the estimate activities with </a:t>
            </a:r>
            <a:r>
              <a:rPr lang="en-US" sz="1200" dirty="0" smtClean="0">
                <a:solidFill>
                  <a:schemeClr val="tx1"/>
                </a:solidFill>
                <a:latin typeface="Arial Black" pitchFamily="34" charset="0"/>
              </a:rPr>
              <a:t>the spare </a:t>
            </a:r>
            <a:r>
              <a:rPr lang="en-US" sz="1200" dirty="0">
                <a:solidFill>
                  <a:schemeClr val="tx1"/>
                </a:solidFill>
                <a:latin typeface="Arial Black" pitchFamily="34" charset="0"/>
              </a:rPr>
              <a:t>parts module and benefit from </a:t>
            </a:r>
            <a:r>
              <a:rPr lang="en-US" sz="1200" dirty="0" smtClean="0">
                <a:solidFill>
                  <a:schemeClr val="tx1"/>
                </a:solidFill>
                <a:latin typeface="Arial Black" pitchFamily="34" charset="0"/>
              </a:rPr>
              <a:t>putting all</a:t>
            </a:r>
          </a:p>
          <a:p>
            <a:pPr algn="l"/>
            <a:r>
              <a:rPr lang="en-US" sz="1200" dirty="0" smtClean="0">
                <a:solidFill>
                  <a:schemeClr val="tx1"/>
                </a:solidFill>
                <a:latin typeface="Arial Black" pitchFamily="34" charset="0"/>
              </a:rPr>
              <a:t> data </a:t>
            </a:r>
            <a:r>
              <a:rPr lang="en-US" sz="1200" dirty="0">
                <a:solidFill>
                  <a:schemeClr val="tx1"/>
                </a:solidFill>
                <a:latin typeface="Arial Black" pitchFamily="34" charset="0"/>
              </a:rPr>
              <a:t>in just one system</a:t>
            </a:r>
            <a:r>
              <a:rPr lang="en-US" sz="1200" dirty="0" smtClean="0">
                <a:solidFill>
                  <a:schemeClr val="tx1"/>
                </a:solidFill>
                <a:latin typeface="Arial Black" pitchFamily="34" charset="0"/>
              </a:rPr>
              <a:t>.</a:t>
            </a:r>
            <a:endParaRPr lang="nl-BE" sz="1200" dirty="0">
              <a:solidFill>
                <a:schemeClr val="tx1"/>
              </a:solidFill>
              <a:latin typeface="Arial Black" pitchFamily="34" charset="0"/>
            </a:endParaRPr>
          </a:p>
          <a:p>
            <a:pPr algn="l">
              <a:buFont typeface="Wingdings" pitchFamily="2" charset="2"/>
              <a:buChar char="§"/>
            </a:pPr>
            <a:r>
              <a:rPr lang="en-US" sz="1200" dirty="0">
                <a:solidFill>
                  <a:schemeClr val="tx1"/>
                </a:solidFill>
                <a:latin typeface="Arial Black" pitchFamily="34" charset="0"/>
              </a:rPr>
              <a:t>Create, send &amp; share Photo Reports in just a few clicks with your </a:t>
            </a:r>
            <a:r>
              <a:rPr lang="en-US" sz="1200" dirty="0" smtClean="0">
                <a:solidFill>
                  <a:schemeClr val="tx1"/>
                </a:solidFill>
                <a:latin typeface="Arial Black" pitchFamily="34" charset="0"/>
              </a:rPr>
              <a:t>smart phone </a:t>
            </a:r>
            <a:r>
              <a:rPr lang="en-US" sz="1200" dirty="0">
                <a:solidFill>
                  <a:schemeClr val="tx1"/>
                </a:solidFill>
                <a:latin typeface="Arial Black" pitchFamily="34" charset="0"/>
              </a:rPr>
              <a:t>or </a:t>
            </a:r>
            <a:r>
              <a:rPr lang="en-US" sz="1200" dirty="0" smtClean="0">
                <a:solidFill>
                  <a:schemeClr val="tx1"/>
                </a:solidFill>
                <a:latin typeface="Arial Black" pitchFamily="34" charset="0"/>
              </a:rPr>
              <a:t>tablet</a:t>
            </a:r>
            <a:endParaRPr lang="nl-BE" sz="1200" dirty="0">
              <a:solidFill>
                <a:schemeClr val="tx1"/>
              </a:solidFill>
              <a:latin typeface="Arial Black" pitchFamily="34" charset="0"/>
            </a:endParaRPr>
          </a:p>
          <a:p>
            <a:pPr algn="l">
              <a:buFont typeface="Wingdings" pitchFamily="2" charset="2"/>
              <a:buChar char="§"/>
            </a:pPr>
            <a:r>
              <a:rPr lang="en-US" sz="1200" dirty="0">
                <a:solidFill>
                  <a:schemeClr val="tx1"/>
                </a:solidFill>
                <a:latin typeface="Arial Black" pitchFamily="34" charset="0"/>
              </a:rPr>
              <a:t>Connect with a tablet using remote access and put data directly into your system.</a:t>
            </a:r>
            <a:endParaRPr lang="nl-BE" sz="1200" dirty="0">
              <a:solidFill>
                <a:schemeClr val="tx1"/>
              </a:solidFill>
              <a:latin typeface="Arial Black" pitchFamily="34" charset="0"/>
            </a:endParaRPr>
          </a:p>
          <a:p>
            <a:pPr algn="l"/>
            <a:endParaRPr lang="en-US" sz="1200" b="1" dirty="0">
              <a:solidFill>
                <a:schemeClr val="tx1"/>
              </a:solidFill>
              <a:latin typeface="Arial Black" pitchFamily="34" charset="0"/>
            </a:endParaRPr>
          </a:p>
        </p:txBody>
      </p:sp>
      <p:sp>
        <p:nvSpPr>
          <p:cNvPr id="4" name="Tijdelijke aanduiding voor dianummer 3"/>
          <p:cNvSpPr>
            <a:spLocks noGrp="1"/>
          </p:cNvSpPr>
          <p:nvPr>
            <p:ph type="sldNum" sz="quarter" idx="12"/>
          </p:nvPr>
        </p:nvSpPr>
        <p:spPr/>
        <p:txBody>
          <a:bodyPr/>
          <a:lstStyle/>
          <a:p>
            <a:fld id="{C07877BB-7613-42C2-8ED5-B1012AEBCF7F}" type="slidenum">
              <a:rPr lang="en-US" smtClean="0"/>
              <a:pPr/>
              <a:t>99</a:t>
            </a:fld>
            <a:endParaRPr lang="en-US"/>
          </a:p>
        </p:txBody>
      </p:sp>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3670</TotalTime>
  <Words>5619</Words>
  <Application>Microsoft Office PowerPoint</Application>
  <PresentationFormat>Diavoorstelling (4:3)</PresentationFormat>
  <Paragraphs>1528</Paragraphs>
  <Slides>103</Slides>
  <Notes>0</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103</vt:i4>
      </vt:variant>
    </vt:vector>
  </HeadingPairs>
  <TitlesOfParts>
    <vt:vector size="106" baseType="lpstr">
      <vt:lpstr>Office-thema</vt:lpstr>
      <vt:lpstr>Werkblad</vt:lpstr>
      <vt:lpstr>Presentatie</vt:lpstr>
      <vt:lpstr>Ports and Maritime Organization </vt:lpstr>
      <vt:lpstr>PowerPoint-presentatie</vt:lpstr>
      <vt:lpstr>PowerPoint-presentatie</vt:lpstr>
      <vt:lpstr>PowerPoint-presentatie</vt:lpstr>
      <vt:lpstr>1-Safety in general To be able to create a more safe operational and work environment  it will be of absolute importance that the General Management of the Port and Terminal operators take charge of all the aspects that influence the quality in general. It has been proven that besides the loss of lives and the costs of the damages and losses of cargo  in general for all parties involved there is an after-backslash for the port or the operators ,when the  clients decide to stop the cargo flows through the port that has had several reoccurrences of  incidents and consequently bad management . It will be the shipping lines in the first instance that will abandon the port and with them one risks to  lose quite a lot of yearly tonnage.  The only viable option for the future is to adapt where necessary so that guaranties can be given to all concerned that  the quality and safety rules are respected.  2-Requirements in sequence of importance  The management must commit to improve the overall quality of the terminal operations and all other port related activities.     Terminal Layout need to be reviewed and adapted to the actual and future requirements and the actual and future developments in the shipping business.    The management must be familiarized with the modern techniques of handling bulk cargo and containers that will be passing their port.   -All types of workers need to be able to take part in regular training sessions   according to the job and position they occupy in the port organization     -Terminal equipment needs to be in good working order or eventually replaced     to be able to optimize the efficiency of the terminal.   -Land space optimization     -General regular maintenance programs will need to be set up to avoid breakdowns   and certainly avoid accidents of any kind.     -execute all activities according the International rules and regulations                       IMO – ISO –IMDG – CSC - IICL5          </vt:lpstr>
      <vt:lpstr>PowerPoint-presentatie</vt:lpstr>
      <vt:lpstr>PowerPoint-presentatie</vt:lpstr>
      <vt:lpstr>PowerPoint-presentatie</vt:lpstr>
      <vt:lpstr>PowerPoint-presentatie</vt:lpstr>
      <vt:lpstr>PowerPoint-presentatie</vt:lpstr>
      <vt:lpstr>General Terminal layout and operational area’s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 few examples on HOW NOT TO DO IT </vt:lpstr>
      <vt:lpstr>PowerPoint-presentatie</vt:lpstr>
      <vt:lpstr>                            It's not the ship's management or crew who have fallen short. The main raison in this case were those who were responsible for packing some of the containers.  Nothing has happened to properly packed and secured containers, while poorly packed containers with inadequately secured cargoes have been destroyed and cause collateral damage to other units. Spectacular incidents like this one are caused by a lack of focus and knowledge and training of those who have loaded the containers and the vessel. The consequences of carelessness are causing losses that rapidly add up to huge sums of money and claims from all the parties that have suffered , the owners of the cargo , the vessel owners , the eventual loss of life  or bodily harm caused to the workers on board or at the destination port.   </vt:lpstr>
      <vt:lpstr>MAIN CAUSES OF DAMAGES-LOSS-ACCIDENTS  DURING A CONTAINER VOYAGE /TRANSPORT   ON LAND AND THE WATERWAYS  1-Human failure bad stuffing and securing of cargoes in the containers and on board of the vessels 2-False or wrong documentation and cargo details declarations 3-Bad handling on container terminals  4-No adequate lashing or securing related to the type of cargo   5-The general condition of the containers – validity of the ACEP or CSC plates 6-Mechanical stresses during cargo handling  7-Mechanical stresses in road /barge/rail  transport  8-Mechanical stresses in inland waterway transport  9-Road or waterway incidents    AT SEA 10-Chemical stresses 11-Shipping stresses  12-Static mechanical shipping stresses  13-Dynamic mechanical shipping stresses 14-Mechanical stresses in maritime transport 15-Climatic stresses 16-Biotic stresses 17-Fire on board of the vessel 18-Storms             </vt:lpstr>
      <vt:lpstr>PowerPoint-presentatie</vt:lpstr>
      <vt:lpstr>Inadequate training promotes damage.  Poor understanding on the part of many of those in charge about the complex interrelationships involved in the provision of transportation services together with what is in most cases a very low level of training among the personnel involved with the physical handling of cargoes conspire to cost the world's economy billions every year.   Insufficient knowledge and inadequate skills on the part of very many of those involved in cargo shipping are the root causes of subsequent losses.  Basic errors are sometimes made as early as during design and production of the goods which are ultimately to be shipped.  While this area will be addressed separately in the section "Packaging errors and deficiencies", some explanatory examples are given below.</vt:lpstr>
      <vt:lpstr>Designers not only have to take account of a machine's subsequent function, but also of the fact that it must first  be transported to where it will be used and installed there without suffering damage.  Every machine should have slinging and lashing points so that it can be handled and secured without problem.</vt:lpstr>
      <vt:lpstr>Earth borer without securing means is not fit for shipping</vt:lpstr>
      <vt:lpstr>  Topics to be included in a training program for the packing and securing of cargoes in cargo transport units (CTUs)  1 Consequences of badly packed and secured cargo  1.1 Injuries to persons and damage to the environment  1.2 Damage to ships and CTUs  1.3 Damage to cargo  1.4 Economic consequences  Many may still remember the case of the French container ship "Sherbro" which lost a number of containers overboard in the English Channel.  As a result, hundreds of thousands of plastic sachets containing the pesticide Apron plus entered the sea and were subsequently washed up on the coasts of France, the Netherlands and Germany.    Injuries to persons and damage to the environment may be the result</vt:lpstr>
      <vt:lpstr>Damage to ship and CTU’s </vt:lpstr>
      <vt:lpstr>TRAINING IS KEY    A training program would need to be adapted to the specific needs of all types of jobs/people   It should be comprehensive and regularly recurring training sessions are necessary to ensure sufficient familiarity Port aid Antwerp can organize such sessions through their specialist organization. The basic courses would entail following sections:  1-Loss prevention through training     The section "Scope" of the CTU packing guidelines contains an important statement and    these Guidelines, which are not all-inclusive, are essential to the safe packing of CTUs    by those responsible for the packing and securing of the cargo and by those whose task    it is to train people to pack such units.     Training is essential if safety standards are to be maintained.  2-Management responsibility    Management should ensure that all personnel involved in the packing of cargo in CTUs or in    the supervision thereof are adequately trained and appropriately qualified, commensurate    with their responsibilities within their organization.  3-Safe packing    All persons engaged in the transport or packing of cargo in CTUs should receive training    on the safe packing of cargo in CTUs, commensurate with their responsibilities.  4-General awareness/familiarization     Training on all aspects of the safe transport and packing    of cargo, commensurate with their duties.     The training should be designed to provide an appreciation of the consequences of badly    packed and secured cargo in CTUs, the legal requirements, the magnitude of forces which    may act on cargo during road, rail and sea transport, as well as basic principles of packing    and securing of cargoes in CTUs.   </vt:lpstr>
      <vt:lpstr> 5-Verification:    The adequacy of the knowledge of any person to be employed in work involving the    packing of cargo in CTUs should be verified or appropriate training provided.     This should be supplemented by periodic training, as deemed appropriate by the    regulatory authority.   6-Recommended course syllabus - overview:    The function-specific training should be commensurate with the duties required to be    performed by an individual in the packing and securing of cargo in CTUs.     Topics for consideration, to be included in the training as appropriate.  7-Liabilities      Different parties involved in cargo transport     Legal responsibility     Goodwill responsibility     Quality assurance    8-Forces acting on the cargo during transport        Road transport      Rail transport      Sea transport    9-Basic principles for cargo packing and securing         Prevention from sliding       Prevention from tipping       Influence of friction       Basic principles for cargo securing       Dimensions of securing arrangements for combined transportation   </vt:lpstr>
      <vt:lpstr> 10-Forces acting on the cargo during transport such as         Road transport       Rail transport       ea transport   11-Basic principles for cargo packing and securing         Prevention from sliding       Prevention from tipping       Influence of friction       Basic principles for cargo securing       Dimensions of securing arrangements for combined transportation   12-types of ctu’s         Containers       Flats       Swap-body       Road vehicles       Rail cars/wagons      Forks       Cranes      Straddle carriers       Overhead cranes       Other Terminal equipment         </vt:lpstr>
      <vt:lpstr>13-Cargo care consciousness and cargo planning        Choice of transport means        Choice of CTU type        Check of CTU prior to packing        Cargo distribution in CTUs        Requirements from the receiver of cargo regarding cargo packing        Condensation risks in CTUs        Symbols for cargo handling   14-Different methods for cargo packing and securing       Lashing       Blocking and bracing      Increasing friction   15-Equipment for securing and protection of cargo       Fixed equipment on CTUs       Reusable cargo securing equipment       One-way equipment       Inspection and rejection of securing equipment  16-Packing and securing of unitized cargo (bulk)       Cases (boxes)       Palletized cargoes       Bales and bundles       Bags on pallets       Flexible IBCs       Slabs and panels       Barrels       Pipes       Cartons</vt:lpstr>
      <vt:lpstr>17-Packing and securing of non-unitized cargo (break-bulk)       Different types of packaged cargoes loaded together       Packing of heavy and light cargoes together       Packing of rigid and non-rigid cargoes together       Packing of long and short cargoes together       Packing of high and low cargoes together       Packing of liquid and dry cargoes together   18-Packing and securing of paper products       General guidelines for the packing and securing of paper products       Vertical rolls       Horizontal rolls       Sheet paper on pallets    19-Packing and securing of cargo requiring special techniques        Steel coils        Cable drums (reels)        Wire coils        Steel slabs        Steel plates (sheet)        Big pipes        Stone blocks        Machines   20-Packing and securing of dangerous cargoes       Regulations for the transport of dangerous cargoes       Definitions       Packing regulations       Packing, separation and securing       Labeling and placarding       Information transfer when transporting dangerous cargoes       Liabilities   </vt:lpstr>
      <vt:lpstr>Part 2:  Container inspection –testing-Inspection-maintenance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CONTAINER EQUIPMENT TYPES</vt:lpstr>
      <vt:lpstr>PowerPoint-presentatie</vt:lpstr>
      <vt:lpstr>STANDARD CONTAINER TYPES AND USAGE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Ports and Maritime Organization</dc:title>
  <dc:creator>Frank</dc:creator>
  <cp:lastModifiedBy>administrator</cp:lastModifiedBy>
  <cp:revision>353</cp:revision>
  <dcterms:created xsi:type="dcterms:W3CDTF">2015-08-24T07:02:25Z</dcterms:created>
  <dcterms:modified xsi:type="dcterms:W3CDTF">2015-09-23T18:56:19Z</dcterms:modified>
</cp:coreProperties>
</file>